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9" r:id="rId2"/>
    <p:sldMasterId id="2147483776" r:id="rId3"/>
    <p:sldMasterId id="2147483716" r:id="rId4"/>
  </p:sldMasterIdLst>
  <p:notesMasterIdLst>
    <p:notesMasterId r:id="rId63"/>
  </p:notesMasterIdLst>
  <p:handoutMasterIdLst>
    <p:handoutMasterId r:id="rId64"/>
  </p:handoutMasterIdLst>
  <p:sldIdLst>
    <p:sldId id="275" r:id="rId5"/>
    <p:sldId id="288" r:id="rId6"/>
    <p:sldId id="285" r:id="rId7"/>
    <p:sldId id="280" r:id="rId8"/>
    <p:sldId id="279" r:id="rId9"/>
    <p:sldId id="290" r:id="rId10"/>
    <p:sldId id="291" r:id="rId11"/>
    <p:sldId id="292" r:id="rId12"/>
    <p:sldId id="293" r:id="rId13"/>
    <p:sldId id="278" r:id="rId14"/>
    <p:sldId id="283" r:id="rId15"/>
    <p:sldId id="297" r:id="rId16"/>
    <p:sldId id="296" r:id="rId17"/>
    <p:sldId id="299" r:id="rId18"/>
    <p:sldId id="302" r:id="rId19"/>
    <p:sldId id="305" r:id="rId20"/>
    <p:sldId id="306" r:id="rId21"/>
    <p:sldId id="345" r:id="rId22"/>
    <p:sldId id="346" r:id="rId23"/>
    <p:sldId id="347" r:id="rId24"/>
    <p:sldId id="348" r:id="rId25"/>
    <p:sldId id="295" r:id="rId26"/>
    <p:sldId id="308" r:id="rId27"/>
    <p:sldId id="309" r:id="rId28"/>
    <p:sldId id="307" r:id="rId29"/>
    <p:sldId id="312" r:id="rId30"/>
    <p:sldId id="277" r:id="rId31"/>
    <p:sldId id="298" r:id="rId32"/>
    <p:sldId id="334" r:id="rId33"/>
    <p:sldId id="335" r:id="rId34"/>
    <p:sldId id="336" r:id="rId35"/>
    <p:sldId id="337" r:id="rId36"/>
    <p:sldId id="339" r:id="rId37"/>
    <p:sldId id="340" r:id="rId38"/>
    <p:sldId id="341" r:id="rId39"/>
    <p:sldId id="342" r:id="rId40"/>
    <p:sldId id="349" r:id="rId41"/>
    <p:sldId id="343" r:id="rId42"/>
    <p:sldId id="344" r:id="rId43"/>
    <p:sldId id="313" r:id="rId44"/>
    <p:sldId id="315" r:id="rId45"/>
    <p:sldId id="316" r:id="rId46"/>
    <p:sldId id="317" r:id="rId47"/>
    <p:sldId id="318" r:id="rId48"/>
    <p:sldId id="319" r:id="rId49"/>
    <p:sldId id="320" r:id="rId50"/>
    <p:sldId id="321" r:id="rId51"/>
    <p:sldId id="322" r:id="rId52"/>
    <p:sldId id="323" r:id="rId53"/>
    <p:sldId id="324" r:id="rId54"/>
    <p:sldId id="326" r:id="rId55"/>
    <p:sldId id="328" r:id="rId56"/>
    <p:sldId id="329" r:id="rId57"/>
    <p:sldId id="330" r:id="rId58"/>
    <p:sldId id="327" r:id="rId59"/>
    <p:sldId id="331" r:id="rId60"/>
    <p:sldId id="332" r:id="rId61"/>
    <p:sldId id="30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24973-7355-7A48-A320-F336B8630487}" name="Elise Cowie" initials="EC" userId="S::ecowie@eatright.org::c803e7a8-a9c8-4bc8-8ffd-874aa14a7e78" providerId="AD"/>
  <p188:author id="{852534F6-566B-15E3-EE2B-345C8791CD1E}" name="Lauren Bozich" initials="LB" userId="S::LBozich@eatright.org::3d2c9b66-0484-41c9-82a7-43dfff0a69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5C4A72"/>
    <a:srgbClr val="F4874B"/>
    <a:srgbClr val="F46A4E"/>
    <a:srgbClr val="A3586D"/>
    <a:srgbClr val="F3B05A"/>
    <a:srgbClr val="666666"/>
    <a:srgbClr val="CC6633"/>
    <a:srgbClr val="333333"/>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13565-0E49-4A49-B2C9-80C79AA922F0}" v="4" dt="2022-05-31T14:47:2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67568" autoAdjust="0"/>
  </p:normalViewPr>
  <p:slideViewPr>
    <p:cSldViewPr snapToGrid="0">
      <p:cViewPr varScale="1">
        <p:scale>
          <a:sx n="45" d="100"/>
          <a:sy n="45" d="100"/>
        </p:scale>
        <p:origin x="173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Cowie" userId="c803e7a8-a9c8-4bc8-8ffd-874aa14a7e78" providerId="ADAL" clId="{71113565-0E49-4A49-B2C9-80C79AA922F0}"/>
    <pc:docChg chg="undo custSel addSld delSld modSld sldOrd addMainMaster delMainMaster">
      <pc:chgData name="Elise Cowie" userId="c803e7a8-a9c8-4bc8-8ffd-874aa14a7e78" providerId="ADAL" clId="{71113565-0E49-4A49-B2C9-80C79AA922F0}" dt="2022-05-31T14:48:04.801" v="811" actId="6549"/>
      <pc:docMkLst>
        <pc:docMk/>
      </pc:docMkLst>
      <pc:sldChg chg="modCm">
        <pc:chgData name="Elise Cowie" userId="c803e7a8-a9c8-4bc8-8ffd-874aa14a7e78" providerId="ADAL" clId="{71113565-0E49-4A49-B2C9-80C79AA922F0}" dt="2022-05-30T15:42:04.639" v="0"/>
        <pc:sldMkLst>
          <pc:docMk/>
          <pc:sldMk cId="989541805" sldId="291"/>
        </pc:sldMkLst>
      </pc:sldChg>
      <pc:sldChg chg="modCm">
        <pc:chgData name="Elise Cowie" userId="c803e7a8-a9c8-4bc8-8ffd-874aa14a7e78" providerId="ADAL" clId="{71113565-0E49-4A49-B2C9-80C79AA922F0}" dt="2022-05-30T15:44:39.692" v="1"/>
        <pc:sldMkLst>
          <pc:docMk/>
          <pc:sldMk cId="677877844" sldId="302"/>
        </pc:sldMkLst>
      </pc:sldChg>
      <pc:sldChg chg="modCm modNotesTx">
        <pc:chgData name="Elise Cowie" userId="c803e7a8-a9c8-4bc8-8ffd-874aa14a7e78" providerId="ADAL" clId="{71113565-0E49-4A49-B2C9-80C79AA922F0}" dt="2022-05-30T15:46:28.818" v="6"/>
        <pc:sldMkLst>
          <pc:docMk/>
          <pc:sldMk cId="94903605" sldId="322"/>
        </pc:sldMkLst>
      </pc:sldChg>
      <pc:sldChg chg="modCm">
        <pc:chgData name="Elise Cowie" userId="c803e7a8-a9c8-4bc8-8ffd-874aa14a7e78" providerId="ADAL" clId="{71113565-0E49-4A49-B2C9-80C79AA922F0}" dt="2022-05-30T15:47:41.610" v="7"/>
        <pc:sldMkLst>
          <pc:docMk/>
          <pc:sldMk cId="907476631" sldId="323"/>
        </pc:sldMkLst>
      </pc:sldChg>
      <pc:sldChg chg="modSp mod modCm modNotesTx">
        <pc:chgData name="Elise Cowie" userId="c803e7a8-a9c8-4bc8-8ffd-874aa14a7e78" providerId="ADAL" clId="{71113565-0E49-4A49-B2C9-80C79AA922F0}" dt="2022-05-31T14:30:43.392" v="471" actId="14100"/>
        <pc:sldMkLst>
          <pc:docMk/>
          <pc:sldMk cId="2626462618" sldId="342"/>
        </pc:sldMkLst>
        <pc:spChg chg="mod">
          <ac:chgData name="Elise Cowie" userId="c803e7a8-a9c8-4bc8-8ffd-874aa14a7e78" providerId="ADAL" clId="{71113565-0E49-4A49-B2C9-80C79AA922F0}" dt="2022-05-31T14:30:32.763" v="469" actId="255"/>
          <ac:spMkLst>
            <pc:docMk/>
            <pc:sldMk cId="2626462618" sldId="342"/>
            <ac:spMk id="17" creationId="{21C9A6AD-EB9F-40AF-A144-81A6BC556FA1}"/>
          </ac:spMkLst>
        </pc:spChg>
        <pc:picChg chg="mod">
          <ac:chgData name="Elise Cowie" userId="c803e7a8-a9c8-4bc8-8ffd-874aa14a7e78" providerId="ADAL" clId="{71113565-0E49-4A49-B2C9-80C79AA922F0}" dt="2022-05-31T14:30:43.392" v="471" actId="14100"/>
          <ac:picMkLst>
            <pc:docMk/>
            <pc:sldMk cId="2626462618" sldId="342"/>
            <ac:picMk id="5" creationId="{E40E7A5F-06F8-49AF-AF98-3818A28CFF0D}"/>
          </ac:picMkLst>
        </pc:picChg>
      </pc:sldChg>
      <pc:sldChg chg="add del modNotesTx">
        <pc:chgData name="Elise Cowie" userId="c803e7a8-a9c8-4bc8-8ffd-874aa14a7e78" providerId="ADAL" clId="{71113565-0E49-4A49-B2C9-80C79AA922F0}" dt="2022-05-31T14:14:15.084" v="86" actId="20577"/>
        <pc:sldMkLst>
          <pc:docMk/>
          <pc:sldMk cId="2672575546" sldId="345"/>
        </pc:sldMkLst>
      </pc:sldChg>
      <pc:sldChg chg="add modNotesTx">
        <pc:chgData name="Elise Cowie" userId="c803e7a8-a9c8-4bc8-8ffd-874aa14a7e78" providerId="ADAL" clId="{71113565-0E49-4A49-B2C9-80C79AA922F0}" dt="2022-05-31T14:14:47.930" v="97" actId="20577"/>
        <pc:sldMkLst>
          <pc:docMk/>
          <pc:sldMk cId="361419821" sldId="346"/>
        </pc:sldMkLst>
      </pc:sldChg>
      <pc:sldChg chg="add modNotesTx">
        <pc:chgData name="Elise Cowie" userId="c803e7a8-a9c8-4bc8-8ffd-874aa14a7e78" providerId="ADAL" clId="{71113565-0E49-4A49-B2C9-80C79AA922F0}" dt="2022-05-31T14:18:00.687" v="123" actId="6549"/>
        <pc:sldMkLst>
          <pc:docMk/>
          <pc:sldMk cId="822814462" sldId="347"/>
        </pc:sldMkLst>
      </pc:sldChg>
      <pc:sldChg chg="modSp add mod modNotesTx">
        <pc:chgData name="Elise Cowie" userId="c803e7a8-a9c8-4bc8-8ffd-874aa14a7e78" providerId="ADAL" clId="{71113565-0E49-4A49-B2C9-80C79AA922F0}" dt="2022-05-31T14:44:28.884" v="666" actId="20577"/>
        <pc:sldMkLst>
          <pc:docMk/>
          <pc:sldMk cId="2190238303" sldId="348"/>
        </pc:sldMkLst>
        <pc:spChg chg="mod">
          <ac:chgData name="Elise Cowie" userId="c803e7a8-a9c8-4bc8-8ffd-874aa14a7e78" providerId="ADAL" clId="{71113565-0E49-4A49-B2C9-80C79AA922F0}" dt="2022-05-31T14:44:28.884" v="666" actId="20577"/>
          <ac:spMkLst>
            <pc:docMk/>
            <pc:sldMk cId="2190238303" sldId="348"/>
            <ac:spMk id="6" creationId="{00000000-0000-0000-0000-000000000000}"/>
          </ac:spMkLst>
        </pc:spChg>
      </pc:sldChg>
      <pc:sldChg chg="add del">
        <pc:chgData name="Elise Cowie" userId="c803e7a8-a9c8-4bc8-8ffd-874aa14a7e78" providerId="ADAL" clId="{71113565-0E49-4A49-B2C9-80C79AA922F0}" dt="2022-05-31T14:18:58.275" v="125" actId="2696"/>
        <pc:sldMkLst>
          <pc:docMk/>
          <pc:sldMk cId="2209108810" sldId="349"/>
        </pc:sldMkLst>
      </pc:sldChg>
      <pc:sldChg chg="modSp add mod ord addCm modNotesTx">
        <pc:chgData name="Elise Cowie" userId="c803e7a8-a9c8-4bc8-8ffd-874aa14a7e78" providerId="ADAL" clId="{71113565-0E49-4A49-B2C9-80C79AA922F0}" dt="2022-05-31T14:48:04.801" v="811" actId="6549"/>
        <pc:sldMkLst>
          <pc:docMk/>
          <pc:sldMk cId="2813672918" sldId="349"/>
        </pc:sldMkLst>
        <pc:spChg chg="mod">
          <ac:chgData name="Elise Cowie" userId="c803e7a8-a9c8-4bc8-8ffd-874aa14a7e78" providerId="ADAL" clId="{71113565-0E49-4A49-B2C9-80C79AA922F0}" dt="2022-05-31T14:33:44.821" v="513" actId="255"/>
          <ac:spMkLst>
            <pc:docMk/>
            <pc:sldMk cId="2813672918" sldId="349"/>
            <ac:spMk id="3" creationId="{00000000-0000-0000-0000-000000000000}"/>
          </ac:spMkLst>
        </pc:spChg>
        <pc:spChg chg="mod">
          <ac:chgData name="Elise Cowie" userId="c803e7a8-a9c8-4bc8-8ffd-874aa14a7e78" providerId="ADAL" clId="{71113565-0E49-4A49-B2C9-80C79AA922F0}" dt="2022-05-31T14:47:11.848" v="751" actId="20577"/>
          <ac:spMkLst>
            <pc:docMk/>
            <pc:sldMk cId="2813672918" sldId="349"/>
            <ac:spMk id="6" creationId="{00000000-0000-0000-0000-000000000000}"/>
          </ac:spMkLst>
        </pc:spChg>
        <pc:spChg chg="mod">
          <ac:chgData name="Elise Cowie" userId="c803e7a8-a9c8-4bc8-8ffd-874aa14a7e78" providerId="ADAL" clId="{71113565-0E49-4A49-B2C9-80C79AA922F0}" dt="2022-05-31T14:33:28.819" v="512" actId="14100"/>
          <ac:spMkLst>
            <pc:docMk/>
            <pc:sldMk cId="2813672918" sldId="349"/>
            <ac:spMk id="8" creationId="{AE5A67BB-267F-443B-B77C-47274C9E0150}"/>
          </ac:spMkLst>
        </pc:spChg>
      </pc:sldChg>
      <pc:sldMasterChg chg="add del addSldLayout delSldLayout">
        <pc:chgData name="Elise Cowie" userId="c803e7a8-a9c8-4bc8-8ffd-874aa14a7e78" providerId="ADAL" clId="{71113565-0E49-4A49-B2C9-80C79AA922F0}" dt="2022-05-31T14:08:28.750" v="15" actId="27028"/>
        <pc:sldMasterMkLst>
          <pc:docMk/>
          <pc:sldMasterMk cId="2422338185" sldId="2147483716"/>
        </pc:sldMasterMkLst>
        <pc:sldLayoutChg chg="add del">
          <pc:chgData name="Elise Cowie" userId="c803e7a8-a9c8-4bc8-8ffd-874aa14a7e78" providerId="ADAL" clId="{71113565-0E49-4A49-B2C9-80C79AA922F0}" dt="2022-05-31T14:07:40.579" v="11" actId="27028"/>
          <pc:sldLayoutMkLst>
            <pc:docMk/>
            <pc:sldMasterMk cId="2422338185" sldId="2147483716"/>
            <pc:sldLayoutMk cId="2953883292" sldId="2147483718"/>
          </pc:sldLayoutMkLst>
        </pc:sldLayoutChg>
        <pc:sldLayoutChg chg="add">
          <pc:chgData name="Elise Cowie" userId="c803e7a8-a9c8-4bc8-8ffd-874aa14a7e78" providerId="ADAL" clId="{71113565-0E49-4A49-B2C9-80C79AA922F0}" dt="2022-05-31T14:08:28.750" v="15" actId="27028"/>
          <pc:sldLayoutMkLst>
            <pc:docMk/>
            <pc:sldMasterMk cId="2422338185" sldId="2147483716"/>
            <pc:sldLayoutMk cId="2125314152" sldId="214748372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B7863-998C-46E7-98C1-04CC551943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CC6474-8D06-46F7-A2F0-260DA59A6DA7}">
      <dgm:prSet phldrT="[Text]"/>
      <dgm:spPr/>
      <dgm:t>
        <a:bodyPr/>
        <a:lstStyle/>
        <a:p>
          <a:r>
            <a:rPr lang="en-US" dirty="0"/>
            <a:t>Academy of Nutrition and Dietetics</a:t>
          </a:r>
        </a:p>
      </dgm:t>
    </dgm:pt>
    <dgm:pt modelId="{2D355D15-5119-4FD3-A657-3763AD302CEB}" type="parTrans" cxnId="{BFEC5F45-A4EA-4473-AAE1-99CFED58AB5C}">
      <dgm:prSet/>
      <dgm:spPr/>
      <dgm:t>
        <a:bodyPr/>
        <a:lstStyle/>
        <a:p>
          <a:endParaRPr lang="en-US"/>
        </a:p>
      </dgm:t>
    </dgm:pt>
    <dgm:pt modelId="{B47CBB03-BBA5-4017-A7F9-0C9AA4BE05C0}" type="sibTrans" cxnId="{BFEC5F45-A4EA-4473-AAE1-99CFED58AB5C}">
      <dgm:prSet/>
      <dgm:spPr/>
      <dgm:t>
        <a:bodyPr/>
        <a:lstStyle/>
        <a:p>
          <a:endParaRPr lang="en-US"/>
        </a:p>
      </dgm:t>
    </dgm:pt>
    <dgm:pt modelId="{44E69D1F-4BE8-400F-A871-3B442DCF6E98}">
      <dgm:prSet phldrT="[Text]"/>
      <dgm:spPr>
        <a:solidFill>
          <a:srgbClr val="FC6D4B"/>
        </a:solidFill>
      </dgm:spPr>
      <dgm:t>
        <a:bodyPr/>
        <a:lstStyle/>
        <a:p>
          <a:r>
            <a:rPr lang="en-US" dirty="0"/>
            <a:t>ACEND</a:t>
          </a:r>
        </a:p>
      </dgm:t>
    </dgm:pt>
    <dgm:pt modelId="{F85002A2-5F34-4D42-9D4B-375CB9D6ABA6}" type="parTrans" cxnId="{3B26509D-98E2-4779-840D-0C84D2281B02}">
      <dgm:prSet/>
      <dgm:spPr>
        <a:ln w="19050">
          <a:prstDash val="dash"/>
        </a:ln>
      </dgm:spPr>
      <dgm:t>
        <a:bodyPr/>
        <a:lstStyle/>
        <a:p>
          <a:endParaRPr lang="en-US"/>
        </a:p>
      </dgm:t>
    </dgm:pt>
    <dgm:pt modelId="{5A0DDF23-DCAE-46EE-8548-5A6E513CB7BE}" type="sibTrans" cxnId="{3B26509D-98E2-4779-840D-0C84D2281B02}">
      <dgm:prSet/>
      <dgm:spPr/>
      <dgm:t>
        <a:bodyPr/>
        <a:lstStyle/>
        <a:p>
          <a:endParaRPr lang="en-US"/>
        </a:p>
      </dgm:t>
    </dgm:pt>
    <dgm:pt modelId="{9E23F264-C6D5-4641-B5F4-031CFC71B96D}">
      <dgm:prSet phldrT="[Text]"/>
      <dgm:spPr>
        <a:solidFill>
          <a:srgbClr val="F9BE4B"/>
        </a:solidFill>
      </dgm:spPr>
      <dgm:t>
        <a:bodyPr/>
        <a:lstStyle/>
        <a:p>
          <a:r>
            <a:rPr lang="en-US" dirty="0"/>
            <a:t>BOD</a:t>
          </a:r>
        </a:p>
      </dgm:t>
    </dgm:pt>
    <dgm:pt modelId="{08E8AD65-F117-47D1-BE0E-E283F2115CAC}" type="parTrans" cxnId="{5F359E32-DBFA-439B-9B4A-DA7CAEF614C3}">
      <dgm:prSet/>
      <dgm:spPr>
        <a:ln w="57150"/>
      </dgm:spPr>
      <dgm:t>
        <a:bodyPr/>
        <a:lstStyle/>
        <a:p>
          <a:endParaRPr lang="en-US"/>
        </a:p>
      </dgm:t>
    </dgm:pt>
    <dgm:pt modelId="{02BFD40A-FD62-4B4C-A1A7-66F6712FEF5F}" type="sibTrans" cxnId="{5F359E32-DBFA-439B-9B4A-DA7CAEF614C3}">
      <dgm:prSet/>
      <dgm:spPr/>
      <dgm:t>
        <a:bodyPr/>
        <a:lstStyle/>
        <a:p>
          <a:endParaRPr lang="en-US"/>
        </a:p>
      </dgm:t>
    </dgm:pt>
    <dgm:pt modelId="{5DB6F0CB-3F32-4977-A156-0B34D5DFE395}">
      <dgm:prSet phldrT="[Text]"/>
      <dgm:spPr>
        <a:solidFill>
          <a:srgbClr val="5F938C"/>
        </a:solidFill>
      </dgm:spPr>
      <dgm:t>
        <a:bodyPr/>
        <a:lstStyle/>
        <a:p>
          <a:r>
            <a:rPr lang="en-US" dirty="0"/>
            <a:t>CDR</a:t>
          </a:r>
        </a:p>
      </dgm:t>
    </dgm:pt>
    <dgm:pt modelId="{BBF147F2-DEB7-4865-827A-BEC4F2BEC8AA}" type="parTrans" cxnId="{87C460AF-B014-4873-84FD-C75D8DC63AF2}">
      <dgm:prSet/>
      <dgm:spPr>
        <a:ln w="25400">
          <a:prstDash val="dash"/>
        </a:ln>
      </dgm:spPr>
      <dgm:t>
        <a:bodyPr/>
        <a:lstStyle/>
        <a:p>
          <a:endParaRPr lang="en-US"/>
        </a:p>
      </dgm:t>
    </dgm:pt>
    <dgm:pt modelId="{50747494-73E6-4B81-8EC8-9099DB9B2B21}" type="sibTrans" cxnId="{87C460AF-B014-4873-84FD-C75D8DC63AF2}">
      <dgm:prSet/>
      <dgm:spPr/>
      <dgm:t>
        <a:bodyPr/>
        <a:lstStyle/>
        <a:p>
          <a:endParaRPr lang="en-US"/>
        </a:p>
      </dgm:t>
    </dgm:pt>
    <dgm:pt modelId="{A96804A8-E95A-4521-8201-2D986E3CE8E4}" type="pres">
      <dgm:prSet presAssocID="{14FB7863-998C-46E7-98C1-04CC55194355}" presName="hierChild1" presStyleCnt="0">
        <dgm:presLayoutVars>
          <dgm:orgChart val="1"/>
          <dgm:chPref val="1"/>
          <dgm:dir/>
          <dgm:animOne val="branch"/>
          <dgm:animLvl val="lvl"/>
          <dgm:resizeHandles/>
        </dgm:presLayoutVars>
      </dgm:prSet>
      <dgm:spPr/>
    </dgm:pt>
    <dgm:pt modelId="{DB6510C4-C077-44F3-825C-08A0B5603146}" type="pres">
      <dgm:prSet presAssocID="{38CC6474-8D06-46F7-A2F0-260DA59A6DA7}" presName="hierRoot1" presStyleCnt="0">
        <dgm:presLayoutVars>
          <dgm:hierBranch val="init"/>
        </dgm:presLayoutVars>
      </dgm:prSet>
      <dgm:spPr/>
    </dgm:pt>
    <dgm:pt modelId="{F261930E-86BA-4124-92D2-7FA03F48693C}" type="pres">
      <dgm:prSet presAssocID="{38CC6474-8D06-46F7-A2F0-260DA59A6DA7}" presName="rootComposite1" presStyleCnt="0"/>
      <dgm:spPr/>
    </dgm:pt>
    <dgm:pt modelId="{73E7500E-F9DD-4031-9B13-7B5B4B1AB458}" type="pres">
      <dgm:prSet presAssocID="{38CC6474-8D06-46F7-A2F0-260DA59A6DA7}" presName="rootText1" presStyleLbl="node0" presStyleIdx="0" presStyleCnt="1" custScaleX="177084" custLinFactNeighborY="2784">
        <dgm:presLayoutVars>
          <dgm:chPref val="3"/>
        </dgm:presLayoutVars>
      </dgm:prSet>
      <dgm:spPr/>
    </dgm:pt>
    <dgm:pt modelId="{B3E4C1A1-4260-49B7-BD63-359F16852AD7}" type="pres">
      <dgm:prSet presAssocID="{38CC6474-8D06-46F7-A2F0-260DA59A6DA7}" presName="rootConnector1" presStyleLbl="node1" presStyleIdx="0" presStyleCnt="0"/>
      <dgm:spPr/>
    </dgm:pt>
    <dgm:pt modelId="{3C1BF74E-8D1C-4648-8BE2-52E5D9F65B20}" type="pres">
      <dgm:prSet presAssocID="{38CC6474-8D06-46F7-A2F0-260DA59A6DA7}" presName="hierChild2" presStyleCnt="0"/>
      <dgm:spPr/>
    </dgm:pt>
    <dgm:pt modelId="{DF4B5BCC-9DEF-468C-B127-EF83CE8F9EE6}" type="pres">
      <dgm:prSet presAssocID="{F85002A2-5F34-4D42-9D4B-375CB9D6ABA6}" presName="Name37" presStyleLbl="parChTrans1D2" presStyleIdx="0" presStyleCnt="3"/>
      <dgm:spPr/>
    </dgm:pt>
    <dgm:pt modelId="{498FAEFE-5B58-4879-81BF-87A48DDCBA38}" type="pres">
      <dgm:prSet presAssocID="{44E69D1F-4BE8-400F-A871-3B442DCF6E98}" presName="hierRoot2" presStyleCnt="0">
        <dgm:presLayoutVars>
          <dgm:hierBranch val="init"/>
        </dgm:presLayoutVars>
      </dgm:prSet>
      <dgm:spPr/>
    </dgm:pt>
    <dgm:pt modelId="{6653A2E0-7C6A-4439-A1B7-AA5857175769}" type="pres">
      <dgm:prSet presAssocID="{44E69D1F-4BE8-400F-A871-3B442DCF6E98}" presName="rootComposite" presStyleCnt="0"/>
      <dgm:spPr/>
    </dgm:pt>
    <dgm:pt modelId="{59151EE6-A79B-45D1-B115-91EACFEF622E}" type="pres">
      <dgm:prSet presAssocID="{44E69D1F-4BE8-400F-A871-3B442DCF6E98}" presName="rootText" presStyleLbl="node2" presStyleIdx="0" presStyleCnt="3" custLinFactNeighborX="4312" custLinFactNeighborY="94241">
        <dgm:presLayoutVars>
          <dgm:chPref val="3"/>
        </dgm:presLayoutVars>
      </dgm:prSet>
      <dgm:spPr/>
    </dgm:pt>
    <dgm:pt modelId="{7C9E5B75-2B08-4387-A58F-2CF72E66A8D2}" type="pres">
      <dgm:prSet presAssocID="{44E69D1F-4BE8-400F-A871-3B442DCF6E98}" presName="rootConnector" presStyleLbl="node2" presStyleIdx="0" presStyleCnt="3"/>
      <dgm:spPr/>
    </dgm:pt>
    <dgm:pt modelId="{35230400-8117-4333-A221-8A6370F36AB3}" type="pres">
      <dgm:prSet presAssocID="{44E69D1F-4BE8-400F-A871-3B442DCF6E98}" presName="hierChild4" presStyleCnt="0"/>
      <dgm:spPr/>
    </dgm:pt>
    <dgm:pt modelId="{8D753E36-B8D3-48C8-BF35-0B61F0DEACB4}" type="pres">
      <dgm:prSet presAssocID="{44E69D1F-4BE8-400F-A871-3B442DCF6E98}" presName="hierChild5" presStyleCnt="0"/>
      <dgm:spPr/>
    </dgm:pt>
    <dgm:pt modelId="{3C44B831-37F0-417B-8A92-C5228FD620EC}" type="pres">
      <dgm:prSet presAssocID="{08E8AD65-F117-47D1-BE0E-E283F2115CAC}" presName="Name37" presStyleLbl="parChTrans1D2" presStyleIdx="1" presStyleCnt="3"/>
      <dgm:spPr/>
    </dgm:pt>
    <dgm:pt modelId="{B3C9921D-EFA9-4C0B-A34A-98574C4C4AE1}" type="pres">
      <dgm:prSet presAssocID="{9E23F264-C6D5-4641-B5F4-031CFC71B96D}" presName="hierRoot2" presStyleCnt="0">
        <dgm:presLayoutVars>
          <dgm:hierBranch val="init"/>
        </dgm:presLayoutVars>
      </dgm:prSet>
      <dgm:spPr/>
    </dgm:pt>
    <dgm:pt modelId="{6169D1D1-3E50-4223-B2BE-83BC91C24305}" type="pres">
      <dgm:prSet presAssocID="{9E23F264-C6D5-4641-B5F4-031CFC71B96D}" presName="rootComposite" presStyleCnt="0"/>
      <dgm:spPr/>
    </dgm:pt>
    <dgm:pt modelId="{F1A83155-B587-4045-859C-AAB8662C78E8}" type="pres">
      <dgm:prSet presAssocID="{9E23F264-C6D5-4641-B5F4-031CFC71B96D}" presName="rootText" presStyleLbl="node2" presStyleIdx="1" presStyleCnt="3" custLinFactNeighborX="93" custLinFactNeighborY="38650">
        <dgm:presLayoutVars>
          <dgm:chPref val="3"/>
        </dgm:presLayoutVars>
      </dgm:prSet>
      <dgm:spPr/>
    </dgm:pt>
    <dgm:pt modelId="{2FE78A19-A63F-4850-92C7-6FFB4ED68762}" type="pres">
      <dgm:prSet presAssocID="{9E23F264-C6D5-4641-B5F4-031CFC71B96D}" presName="rootConnector" presStyleLbl="node2" presStyleIdx="1" presStyleCnt="3"/>
      <dgm:spPr/>
    </dgm:pt>
    <dgm:pt modelId="{F2399581-7D6F-4EC9-B43D-4230DCB798C6}" type="pres">
      <dgm:prSet presAssocID="{9E23F264-C6D5-4641-B5F4-031CFC71B96D}" presName="hierChild4" presStyleCnt="0"/>
      <dgm:spPr/>
    </dgm:pt>
    <dgm:pt modelId="{79229299-2630-400E-8775-221CE68D2E40}" type="pres">
      <dgm:prSet presAssocID="{9E23F264-C6D5-4641-B5F4-031CFC71B96D}" presName="hierChild5" presStyleCnt="0"/>
      <dgm:spPr/>
    </dgm:pt>
    <dgm:pt modelId="{24E12839-5E0A-4497-8684-5DA41C16DDE4}" type="pres">
      <dgm:prSet presAssocID="{BBF147F2-DEB7-4865-827A-BEC4F2BEC8AA}" presName="Name37" presStyleLbl="parChTrans1D2" presStyleIdx="2" presStyleCnt="3"/>
      <dgm:spPr/>
    </dgm:pt>
    <dgm:pt modelId="{CF55BE38-2784-4C5A-8649-6C4D67C2D4DE}" type="pres">
      <dgm:prSet presAssocID="{5DB6F0CB-3F32-4977-A156-0B34D5DFE395}" presName="hierRoot2" presStyleCnt="0">
        <dgm:presLayoutVars>
          <dgm:hierBranch val="init"/>
        </dgm:presLayoutVars>
      </dgm:prSet>
      <dgm:spPr/>
    </dgm:pt>
    <dgm:pt modelId="{6123246E-D6E8-4232-A239-2715CA1E2C59}" type="pres">
      <dgm:prSet presAssocID="{5DB6F0CB-3F32-4977-A156-0B34D5DFE395}" presName="rootComposite" presStyleCnt="0"/>
      <dgm:spPr/>
    </dgm:pt>
    <dgm:pt modelId="{528460E6-D1E5-4AA6-8A33-CE2132344582}" type="pres">
      <dgm:prSet presAssocID="{5DB6F0CB-3F32-4977-A156-0B34D5DFE395}" presName="rootText" presStyleLbl="node2" presStyleIdx="2" presStyleCnt="3" custLinFactNeighborX="-6144" custLinFactNeighborY="39577">
        <dgm:presLayoutVars>
          <dgm:chPref val="3"/>
        </dgm:presLayoutVars>
      </dgm:prSet>
      <dgm:spPr/>
    </dgm:pt>
    <dgm:pt modelId="{F4CA4DA3-18FD-4AE2-B9B1-9E9955C98B3E}" type="pres">
      <dgm:prSet presAssocID="{5DB6F0CB-3F32-4977-A156-0B34D5DFE395}" presName="rootConnector" presStyleLbl="node2" presStyleIdx="2" presStyleCnt="3"/>
      <dgm:spPr/>
    </dgm:pt>
    <dgm:pt modelId="{277CCA34-71A6-4DF6-9EB2-449B508991F6}" type="pres">
      <dgm:prSet presAssocID="{5DB6F0CB-3F32-4977-A156-0B34D5DFE395}" presName="hierChild4" presStyleCnt="0"/>
      <dgm:spPr/>
    </dgm:pt>
    <dgm:pt modelId="{4C9C96AA-962E-4352-9229-8692BF8C2AC0}" type="pres">
      <dgm:prSet presAssocID="{5DB6F0CB-3F32-4977-A156-0B34D5DFE395}" presName="hierChild5" presStyleCnt="0"/>
      <dgm:spPr/>
    </dgm:pt>
    <dgm:pt modelId="{DC01812A-E326-4D57-A739-FD3335ADBB7F}" type="pres">
      <dgm:prSet presAssocID="{38CC6474-8D06-46F7-A2F0-260DA59A6DA7}" presName="hierChild3" presStyleCnt="0"/>
      <dgm:spPr/>
    </dgm:pt>
  </dgm:ptLst>
  <dgm:cxnLst>
    <dgm:cxn modelId="{FFBFEC29-CA16-4445-9E6E-482A98F29D23}" type="presOf" srcId="{14FB7863-998C-46E7-98C1-04CC55194355}" destId="{A96804A8-E95A-4521-8201-2D986E3CE8E4}" srcOrd="0" destOrd="0" presId="urn:microsoft.com/office/officeart/2005/8/layout/orgChart1"/>
    <dgm:cxn modelId="{8DD73232-7CAD-447A-9ACB-03A013403392}" type="presOf" srcId="{BBF147F2-DEB7-4865-827A-BEC4F2BEC8AA}" destId="{24E12839-5E0A-4497-8684-5DA41C16DDE4}" srcOrd="0" destOrd="0" presId="urn:microsoft.com/office/officeart/2005/8/layout/orgChart1"/>
    <dgm:cxn modelId="{5F359E32-DBFA-439B-9B4A-DA7CAEF614C3}" srcId="{38CC6474-8D06-46F7-A2F0-260DA59A6DA7}" destId="{9E23F264-C6D5-4641-B5F4-031CFC71B96D}" srcOrd="1" destOrd="0" parTransId="{08E8AD65-F117-47D1-BE0E-E283F2115CAC}" sibTransId="{02BFD40A-FD62-4B4C-A1A7-66F6712FEF5F}"/>
    <dgm:cxn modelId="{BFEC5F45-A4EA-4473-AAE1-99CFED58AB5C}" srcId="{14FB7863-998C-46E7-98C1-04CC55194355}" destId="{38CC6474-8D06-46F7-A2F0-260DA59A6DA7}" srcOrd="0" destOrd="0" parTransId="{2D355D15-5119-4FD3-A657-3763AD302CEB}" sibTransId="{B47CBB03-BBA5-4017-A7F9-0C9AA4BE05C0}"/>
    <dgm:cxn modelId="{8EC01271-202B-4501-975F-86DBC26978EE}" type="presOf" srcId="{44E69D1F-4BE8-400F-A871-3B442DCF6E98}" destId="{7C9E5B75-2B08-4387-A58F-2CF72E66A8D2}" srcOrd="1" destOrd="0" presId="urn:microsoft.com/office/officeart/2005/8/layout/orgChart1"/>
    <dgm:cxn modelId="{73BF0488-5CCC-4573-A0EA-0CD10A448D78}" type="presOf" srcId="{5DB6F0CB-3F32-4977-A156-0B34D5DFE395}" destId="{528460E6-D1E5-4AA6-8A33-CE2132344582}" srcOrd="0" destOrd="0" presId="urn:microsoft.com/office/officeart/2005/8/layout/orgChart1"/>
    <dgm:cxn modelId="{378BEC8A-BB61-4FFE-8811-E07694912FA3}" type="presOf" srcId="{F85002A2-5F34-4D42-9D4B-375CB9D6ABA6}" destId="{DF4B5BCC-9DEF-468C-B127-EF83CE8F9EE6}" srcOrd="0" destOrd="0" presId="urn:microsoft.com/office/officeart/2005/8/layout/orgChart1"/>
    <dgm:cxn modelId="{E516488F-BE3B-4F3C-B8E4-D4C6D79EF022}" type="presOf" srcId="{9E23F264-C6D5-4641-B5F4-031CFC71B96D}" destId="{F1A83155-B587-4045-859C-AAB8662C78E8}" srcOrd="0" destOrd="0" presId="urn:microsoft.com/office/officeart/2005/8/layout/orgChart1"/>
    <dgm:cxn modelId="{3B26509D-98E2-4779-840D-0C84D2281B02}" srcId="{38CC6474-8D06-46F7-A2F0-260DA59A6DA7}" destId="{44E69D1F-4BE8-400F-A871-3B442DCF6E98}" srcOrd="0" destOrd="0" parTransId="{F85002A2-5F34-4D42-9D4B-375CB9D6ABA6}" sibTransId="{5A0DDF23-DCAE-46EE-8548-5A6E513CB7BE}"/>
    <dgm:cxn modelId="{6EC6B7A7-9857-47C3-8B6B-67C4F87F562E}" type="presOf" srcId="{38CC6474-8D06-46F7-A2F0-260DA59A6DA7}" destId="{73E7500E-F9DD-4031-9B13-7B5B4B1AB458}" srcOrd="0" destOrd="0" presId="urn:microsoft.com/office/officeart/2005/8/layout/orgChart1"/>
    <dgm:cxn modelId="{697827AC-E460-4127-A381-C28E111462E4}" type="presOf" srcId="{5DB6F0CB-3F32-4977-A156-0B34D5DFE395}" destId="{F4CA4DA3-18FD-4AE2-B9B1-9E9955C98B3E}" srcOrd="1" destOrd="0" presId="urn:microsoft.com/office/officeart/2005/8/layout/orgChart1"/>
    <dgm:cxn modelId="{87C460AF-B014-4873-84FD-C75D8DC63AF2}" srcId="{38CC6474-8D06-46F7-A2F0-260DA59A6DA7}" destId="{5DB6F0CB-3F32-4977-A156-0B34D5DFE395}" srcOrd="2" destOrd="0" parTransId="{BBF147F2-DEB7-4865-827A-BEC4F2BEC8AA}" sibTransId="{50747494-73E6-4B81-8EC8-9099DB9B2B21}"/>
    <dgm:cxn modelId="{370515CD-DF6D-4133-BDBB-155029CF4E21}" type="presOf" srcId="{08E8AD65-F117-47D1-BE0E-E283F2115CAC}" destId="{3C44B831-37F0-417B-8A92-C5228FD620EC}" srcOrd="0" destOrd="0" presId="urn:microsoft.com/office/officeart/2005/8/layout/orgChart1"/>
    <dgm:cxn modelId="{A2C008EA-8915-4819-868E-311E71ED441D}" type="presOf" srcId="{44E69D1F-4BE8-400F-A871-3B442DCF6E98}" destId="{59151EE6-A79B-45D1-B115-91EACFEF622E}" srcOrd="0" destOrd="0" presId="urn:microsoft.com/office/officeart/2005/8/layout/orgChart1"/>
    <dgm:cxn modelId="{B713EEF5-1502-4A0B-AD5B-561A5180BC15}" type="presOf" srcId="{38CC6474-8D06-46F7-A2F0-260DA59A6DA7}" destId="{B3E4C1A1-4260-49B7-BD63-359F16852AD7}" srcOrd="1" destOrd="0" presId="urn:microsoft.com/office/officeart/2005/8/layout/orgChart1"/>
    <dgm:cxn modelId="{709325F7-6933-41EE-A60E-DD33D48B8F8D}" type="presOf" srcId="{9E23F264-C6D5-4641-B5F4-031CFC71B96D}" destId="{2FE78A19-A63F-4850-92C7-6FFB4ED68762}" srcOrd="1" destOrd="0" presId="urn:microsoft.com/office/officeart/2005/8/layout/orgChart1"/>
    <dgm:cxn modelId="{37DB159A-E5FA-4FAD-BCEF-B37F82757C81}" type="presParOf" srcId="{A96804A8-E95A-4521-8201-2D986E3CE8E4}" destId="{DB6510C4-C077-44F3-825C-08A0B5603146}" srcOrd="0" destOrd="0" presId="urn:microsoft.com/office/officeart/2005/8/layout/orgChart1"/>
    <dgm:cxn modelId="{98C57DCD-3716-4C01-9376-8359320F7121}" type="presParOf" srcId="{DB6510C4-C077-44F3-825C-08A0B5603146}" destId="{F261930E-86BA-4124-92D2-7FA03F48693C}" srcOrd="0" destOrd="0" presId="urn:microsoft.com/office/officeart/2005/8/layout/orgChart1"/>
    <dgm:cxn modelId="{4BB63F46-7E2D-4553-8A44-BD639D0AB010}" type="presParOf" srcId="{F261930E-86BA-4124-92D2-7FA03F48693C}" destId="{73E7500E-F9DD-4031-9B13-7B5B4B1AB458}" srcOrd="0" destOrd="0" presId="urn:microsoft.com/office/officeart/2005/8/layout/orgChart1"/>
    <dgm:cxn modelId="{571BE8D3-0FC0-4054-B8C4-5059FDC758BA}" type="presParOf" srcId="{F261930E-86BA-4124-92D2-7FA03F48693C}" destId="{B3E4C1A1-4260-49B7-BD63-359F16852AD7}" srcOrd="1" destOrd="0" presId="urn:microsoft.com/office/officeart/2005/8/layout/orgChart1"/>
    <dgm:cxn modelId="{3EC2E073-7456-4BB7-9328-35E82B1557A6}" type="presParOf" srcId="{DB6510C4-C077-44F3-825C-08A0B5603146}" destId="{3C1BF74E-8D1C-4648-8BE2-52E5D9F65B20}" srcOrd="1" destOrd="0" presId="urn:microsoft.com/office/officeart/2005/8/layout/orgChart1"/>
    <dgm:cxn modelId="{C97DEE4F-2950-4CFA-8D8F-126D0E482FBA}" type="presParOf" srcId="{3C1BF74E-8D1C-4648-8BE2-52E5D9F65B20}" destId="{DF4B5BCC-9DEF-468C-B127-EF83CE8F9EE6}" srcOrd="0" destOrd="0" presId="urn:microsoft.com/office/officeart/2005/8/layout/orgChart1"/>
    <dgm:cxn modelId="{D1EE37DE-74DF-42D0-8763-E2FD172C5A8A}" type="presParOf" srcId="{3C1BF74E-8D1C-4648-8BE2-52E5D9F65B20}" destId="{498FAEFE-5B58-4879-81BF-87A48DDCBA38}" srcOrd="1" destOrd="0" presId="urn:microsoft.com/office/officeart/2005/8/layout/orgChart1"/>
    <dgm:cxn modelId="{B6DC0AFD-B91D-46EA-B0D0-58040C7BDE4D}" type="presParOf" srcId="{498FAEFE-5B58-4879-81BF-87A48DDCBA38}" destId="{6653A2E0-7C6A-4439-A1B7-AA5857175769}" srcOrd="0" destOrd="0" presId="urn:microsoft.com/office/officeart/2005/8/layout/orgChart1"/>
    <dgm:cxn modelId="{7A319124-09E9-4097-AB23-703437691A89}" type="presParOf" srcId="{6653A2E0-7C6A-4439-A1B7-AA5857175769}" destId="{59151EE6-A79B-45D1-B115-91EACFEF622E}" srcOrd="0" destOrd="0" presId="urn:microsoft.com/office/officeart/2005/8/layout/orgChart1"/>
    <dgm:cxn modelId="{556D8E78-B948-438B-8376-949007E91F16}" type="presParOf" srcId="{6653A2E0-7C6A-4439-A1B7-AA5857175769}" destId="{7C9E5B75-2B08-4387-A58F-2CF72E66A8D2}" srcOrd="1" destOrd="0" presId="urn:microsoft.com/office/officeart/2005/8/layout/orgChart1"/>
    <dgm:cxn modelId="{B68A9CB3-E971-4B37-9FE3-E8B3BD4ABB9A}" type="presParOf" srcId="{498FAEFE-5B58-4879-81BF-87A48DDCBA38}" destId="{35230400-8117-4333-A221-8A6370F36AB3}" srcOrd="1" destOrd="0" presId="urn:microsoft.com/office/officeart/2005/8/layout/orgChart1"/>
    <dgm:cxn modelId="{963BCFB8-C7DB-4200-8C5A-774CB2944C7D}" type="presParOf" srcId="{498FAEFE-5B58-4879-81BF-87A48DDCBA38}" destId="{8D753E36-B8D3-48C8-BF35-0B61F0DEACB4}" srcOrd="2" destOrd="0" presId="urn:microsoft.com/office/officeart/2005/8/layout/orgChart1"/>
    <dgm:cxn modelId="{0E5E5214-B99E-412D-80E5-FDC263434B55}" type="presParOf" srcId="{3C1BF74E-8D1C-4648-8BE2-52E5D9F65B20}" destId="{3C44B831-37F0-417B-8A92-C5228FD620EC}" srcOrd="2" destOrd="0" presId="urn:microsoft.com/office/officeart/2005/8/layout/orgChart1"/>
    <dgm:cxn modelId="{325D8449-7F3E-4898-A88F-6928A026178F}" type="presParOf" srcId="{3C1BF74E-8D1C-4648-8BE2-52E5D9F65B20}" destId="{B3C9921D-EFA9-4C0B-A34A-98574C4C4AE1}" srcOrd="3" destOrd="0" presId="urn:microsoft.com/office/officeart/2005/8/layout/orgChart1"/>
    <dgm:cxn modelId="{183DF957-C29E-4DDE-84DE-883B6755DCD9}" type="presParOf" srcId="{B3C9921D-EFA9-4C0B-A34A-98574C4C4AE1}" destId="{6169D1D1-3E50-4223-B2BE-83BC91C24305}" srcOrd="0" destOrd="0" presId="urn:microsoft.com/office/officeart/2005/8/layout/orgChart1"/>
    <dgm:cxn modelId="{5B94BAA7-EA41-49B6-ADEC-B2153F9C6538}" type="presParOf" srcId="{6169D1D1-3E50-4223-B2BE-83BC91C24305}" destId="{F1A83155-B587-4045-859C-AAB8662C78E8}" srcOrd="0" destOrd="0" presId="urn:microsoft.com/office/officeart/2005/8/layout/orgChart1"/>
    <dgm:cxn modelId="{FD662560-6B61-4E5B-AD16-561483BDA759}" type="presParOf" srcId="{6169D1D1-3E50-4223-B2BE-83BC91C24305}" destId="{2FE78A19-A63F-4850-92C7-6FFB4ED68762}" srcOrd="1" destOrd="0" presId="urn:microsoft.com/office/officeart/2005/8/layout/orgChart1"/>
    <dgm:cxn modelId="{5B972289-F53C-46FA-9F3E-313C33512644}" type="presParOf" srcId="{B3C9921D-EFA9-4C0B-A34A-98574C4C4AE1}" destId="{F2399581-7D6F-4EC9-B43D-4230DCB798C6}" srcOrd="1" destOrd="0" presId="urn:microsoft.com/office/officeart/2005/8/layout/orgChart1"/>
    <dgm:cxn modelId="{EE43ACD4-8159-4A9C-A9A8-6EDBA588EF81}" type="presParOf" srcId="{B3C9921D-EFA9-4C0B-A34A-98574C4C4AE1}" destId="{79229299-2630-400E-8775-221CE68D2E40}" srcOrd="2" destOrd="0" presId="urn:microsoft.com/office/officeart/2005/8/layout/orgChart1"/>
    <dgm:cxn modelId="{A78AD06F-EBA1-459F-B3C1-C26718957DC3}" type="presParOf" srcId="{3C1BF74E-8D1C-4648-8BE2-52E5D9F65B20}" destId="{24E12839-5E0A-4497-8684-5DA41C16DDE4}" srcOrd="4" destOrd="0" presId="urn:microsoft.com/office/officeart/2005/8/layout/orgChart1"/>
    <dgm:cxn modelId="{EB57B1BA-9DDC-4BCF-A490-51BBA3F17622}" type="presParOf" srcId="{3C1BF74E-8D1C-4648-8BE2-52E5D9F65B20}" destId="{CF55BE38-2784-4C5A-8649-6C4D67C2D4DE}" srcOrd="5" destOrd="0" presId="urn:microsoft.com/office/officeart/2005/8/layout/orgChart1"/>
    <dgm:cxn modelId="{DFA381B2-5E0A-4329-BFEA-7C91FD5C8950}" type="presParOf" srcId="{CF55BE38-2784-4C5A-8649-6C4D67C2D4DE}" destId="{6123246E-D6E8-4232-A239-2715CA1E2C59}" srcOrd="0" destOrd="0" presId="urn:microsoft.com/office/officeart/2005/8/layout/orgChart1"/>
    <dgm:cxn modelId="{80EC33A3-394A-449E-881A-B5E9EF64DD03}" type="presParOf" srcId="{6123246E-D6E8-4232-A239-2715CA1E2C59}" destId="{528460E6-D1E5-4AA6-8A33-CE2132344582}" srcOrd="0" destOrd="0" presId="urn:microsoft.com/office/officeart/2005/8/layout/orgChart1"/>
    <dgm:cxn modelId="{66A17213-6CFF-4D2E-982B-9E5054003FA4}" type="presParOf" srcId="{6123246E-D6E8-4232-A239-2715CA1E2C59}" destId="{F4CA4DA3-18FD-4AE2-B9B1-9E9955C98B3E}" srcOrd="1" destOrd="0" presId="urn:microsoft.com/office/officeart/2005/8/layout/orgChart1"/>
    <dgm:cxn modelId="{73ACFCC6-6B17-4BBC-B9E4-CEE177C60D00}" type="presParOf" srcId="{CF55BE38-2784-4C5A-8649-6C4D67C2D4DE}" destId="{277CCA34-71A6-4DF6-9EB2-449B508991F6}" srcOrd="1" destOrd="0" presId="urn:microsoft.com/office/officeart/2005/8/layout/orgChart1"/>
    <dgm:cxn modelId="{91960C73-1086-40B8-8850-05ECE1A28956}" type="presParOf" srcId="{CF55BE38-2784-4C5A-8649-6C4D67C2D4DE}" destId="{4C9C96AA-962E-4352-9229-8692BF8C2AC0}" srcOrd="2" destOrd="0" presId="urn:microsoft.com/office/officeart/2005/8/layout/orgChart1"/>
    <dgm:cxn modelId="{A9DD6734-BA36-404D-B665-A33733AFB8EC}" type="presParOf" srcId="{DB6510C4-C077-44F3-825C-08A0B5603146}" destId="{DC01812A-E326-4D57-A739-FD3335ADBB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1"/>
              </a:solidFill>
              <a:latin typeface="+mn-lt"/>
            </a:rPr>
            <a:t>d) Must be trained on strategies to recognize and monitor biases in self and others and reduce instances of microaggression and discrimination</a:t>
          </a:r>
          <a:endParaRPr lang="en-US"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1" custScaleX="79652" custScaleY="63482" custLinFactNeighborX="-701" custLinFactNeighborY="-286">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9F02D0DB-0F8D-4F6B-95C8-BC91E939D45A}" srcId="{44F70F06-31B3-46D2-A916-227FE30802D1}" destId="{F1432DBA-249E-40F6-8359-CCAD0424A9B9}" srcOrd="0" destOrd="0" parTransId="{968126EF-6392-4FA9-B9A0-5AC84CE28251}" sibTransId="{51578E76-B134-4CB8-B88D-DB1834197C84}"/>
    <dgm:cxn modelId="{79F98F05-286B-4EB4-963D-F78F8B0B29AC}" type="presParOf" srcId="{67948BCD-837F-4429-A0A7-EAD283DFC544}" destId="{0202A7A3-E177-4184-85AC-D53B8986728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Required Element 3.1: Curriculum Components</a:t>
          </a:r>
          <a:endParaRPr lang="en-US"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B5331A8-41AA-458F-AD64-073275162CDE}">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Required Element 3.2: Curriculum Map </a:t>
          </a:r>
          <a:endParaRPr lang="en-US" dirty="0"/>
        </a:p>
      </dgm:t>
    </dgm:pt>
    <dgm:pt modelId="{46B8E41B-7F77-4FF0-8541-85AFA8F56032}" type="parTrans" cxnId="{72A39A86-A2A7-4D37-AB84-646809B9A52E}">
      <dgm:prSet/>
      <dgm:spPr/>
      <dgm:t>
        <a:bodyPr/>
        <a:lstStyle/>
        <a:p>
          <a:endParaRPr lang="en-US"/>
        </a:p>
      </dgm:t>
    </dgm:pt>
    <dgm:pt modelId="{16BC253D-8335-4243-9442-F4DCF6544590}" type="sibTrans" cxnId="{72A39A86-A2A7-4D37-AB84-646809B9A52E}">
      <dgm:prSet/>
      <dgm:spPr/>
      <dgm:t>
        <a:bodyPr/>
        <a:lstStyle/>
        <a:p>
          <a:endParaRPr lang="en-US"/>
        </a:p>
      </dgm:t>
    </dgm:pt>
    <dgm:pt modelId="{83D95BAE-9369-40B7-A932-0BFEE37BA630}">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Required Element 3.3: Learning Activities</a:t>
          </a:r>
          <a:endParaRPr lang="en-US" dirty="0"/>
        </a:p>
      </dgm:t>
    </dgm:pt>
    <dgm:pt modelId="{C259A933-3CBD-4E4A-97AF-FFC0FA3BF7C3}" type="parTrans" cxnId="{6C7DACEA-CC19-4A4D-B1AB-A108A09C6F17}">
      <dgm:prSet/>
      <dgm:spPr/>
      <dgm:t>
        <a:bodyPr/>
        <a:lstStyle/>
        <a:p>
          <a:endParaRPr lang="en-US"/>
        </a:p>
      </dgm:t>
    </dgm:pt>
    <dgm:pt modelId="{579F2EDA-14B4-4F03-A836-74346B9383EE}" type="sibTrans" cxnId="{6C7DACEA-CC19-4A4D-B1AB-A108A09C6F17}">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3" custScaleX="98325" custScaleY="89986" custLinFactNeighborX="-1114" custLinFactNeighborY="-1707">
        <dgm:presLayoutVars>
          <dgm:bulletEnabled val="1"/>
        </dgm:presLayoutVars>
      </dgm:prSet>
      <dgm:spPr/>
    </dgm:pt>
    <dgm:pt modelId="{C909AB43-3ADC-4171-949A-FDCC3AD51E3E}" type="pres">
      <dgm:prSet presAssocID="{51578E76-B134-4CB8-B88D-DB1834197C84}" presName="sibTrans" presStyleCnt="0"/>
      <dgm:spPr/>
    </dgm:pt>
    <dgm:pt modelId="{9F0F9D7F-3E56-4DB4-A9E4-3C46A6B901C1}" type="pres">
      <dgm:prSet presAssocID="{6B5331A8-41AA-458F-AD64-073275162CDE}" presName="node" presStyleLbl="node1" presStyleIdx="1" presStyleCnt="3">
        <dgm:presLayoutVars>
          <dgm:bulletEnabled val="1"/>
        </dgm:presLayoutVars>
      </dgm:prSet>
      <dgm:spPr/>
    </dgm:pt>
    <dgm:pt modelId="{EFC4048B-2382-4D28-8A83-AA258769D03C}" type="pres">
      <dgm:prSet presAssocID="{16BC253D-8335-4243-9442-F4DCF6544590}" presName="sibTrans" presStyleCnt="0"/>
      <dgm:spPr/>
    </dgm:pt>
    <dgm:pt modelId="{A8055E5E-B465-4D8D-B4EB-1F0FE0B96CC6}" type="pres">
      <dgm:prSet presAssocID="{83D95BAE-9369-40B7-A932-0BFEE37BA630}" presName="node" presStyleLbl="node1" presStyleIdx="2" presStyleCnt="3">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72A39A86-A2A7-4D37-AB84-646809B9A52E}" srcId="{44F70F06-31B3-46D2-A916-227FE30802D1}" destId="{6B5331A8-41AA-458F-AD64-073275162CDE}" srcOrd="1" destOrd="0" parTransId="{46B8E41B-7F77-4FF0-8541-85AFA8F56032}" sibTransId="{16BC253D-8335-4243-9442-F4DCF6544590}"/>
    <dgm:cxn modelId="{BF0E5ABA-8F56-4FC6-8387-34EA03D7D774}" type="presOf" srcId="{83D95BAE-9369-40B7-A932-0BFEE37BA630}" destId="{A8055E5E-B465-4D8D-B4EB-1F0FE0B96CC6}" srcOrd="0" destOrd="0" presId="urn:microsoft.com/office/officeart/2005/8/layout/default"/>
    <dgm:cxn modelId="{9F02D0DB-0F8D-4F6B-95C8-BC91E939D45A}" srcId="{44F70F06-31B3-46D2-A916-227FE30802D1}" destId="{F1432DBA-249E-40F6-8359-CCAD0424A9B9}" srcOrd="0" destOrd="0" parTransId="{968126EF-6392-4FA9-B9A0-5AC84CE28251}" sibTransId="{51578E76-B134-4CB8-B88D-DB1834197C84}"/>
    <dgm:cxn modelId="{6C7DACEA-CC19-4A4D-B1AB-A108A09C6F17}" srcId="{44F70F06-31B3-46D2-A916-227FE30802D1}" destId="{83D95BAE-9369-40B7-A932-0BFEE37BA630}" srcOrd="2" destOrd="0" parTransId="{C259A933-3CBD-4E4A-97AF-FFC0FA3BF7C3}" sibTransId="{579F2EDA-14B4-4F03-A836-74346B9383EE}"/>
    <dgm:cxn modelId="{A0D4B1F9-A2E4-4CCF-AC95-C6989DEE8268}" type="presOf" srcId="{6B5331A8-41AA-458F-AD64-073275162CDE}" destId="{9F0F9D7F-3E56-4DB4-A9E4-3C46A6B901C1}" srcOrd="0" destOrd="0" presId="urn:microsoft.com/office/officeart/2005/8/layout/default"/>
    <dgm:cxn modelId="{79F98F05-286B-4EB4-963D-F78F8B0B29AC}" type="presParOf" srcId="{67948BCD-837F-4429-A0A7-EAD283DFC544}" destId="{0202A7A3-E177-4184-85AC-D53B89867282}" srcOrd="0" destOrd="0" presId="urn:microsoft.com/office/officeart/2005/8/layout/default"/>
    <dgm:cxn modelId="{C4549D31-AD81-43A3-A802-CD65E693479F}" type="presParOf" srcId="{67948BCD-837F-4429-A0A7-EAD283DFC544}" destId="{C909AB43-3ADC-4171-949A-FDCC3AD51E3E}" srcOrd="1" destOrd="0" presId="urn:microsoft.com/office/officeart/2005/8/layout/default"/>
    <dgm:cxn modelId="{9E014291-1791-44AB-B672-13FE11A5643A}" type="presParOf" srcId="{67948BCD-837F-4429-A0A7-EAD283DFC544}" destId="{9F0F9D7F-3E56-4DB4-A9E4-3C46A6B901C1}" srcOrd="2" destOrd="0" presId="urn:microsoft.com/office/officeart/2005/8/layout/default"/>
    <dgm:cxn modelId="{6D396C3D-7529-4BF6-9EFE-96D78A6D9EAE}" type="presParOf" srcId="{67948BCD-837F-4429-A0A7-EAD283DFC544}" destId="{EFC4048B-2382-4D28-8A83-AA258769D03C}" srcOrd="3" destOrd="0" presId="urn:microsoft.com/office/officeart/2005/8/layout/default"/>
    <dgm:cxn modelId="{EC18A702-6082-4C49-AC19-DE355654C618}" type="presParOf" srcId="{67948BCD-837F-4429-A0A7-EAD283DFC544}" destId="{A8055E5E-B465-4D8D-B4EB-1F0FE0B96CC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D622B-AD76-446A-9F1E-CC61EBDA3D7A}" type="doc">
      <dgm:prSet loTypeId="urn:microsoft.com/office/officeart/2005/8/layout/venn2" loCatId="relationship" qsTypeId="urn:microsoft.com/office/officeart/2005/8/quickstyle/3d2" qsCatId="3D" csTypeId="urn:microsoft.com/office/officeart/2005/8/colors/colorful1" csCatId="colorful" phldr="1"/>
      <dgm:spPr/>
    </dgm:pt>
    <dgm:pt modelId="{C2C8675E-B8C1-4C08-9FB0-C84116E9E1BA}">
      <dgm:prSet phldrT="[Text]"/>
      <dgm:spPr/>
      <dgm:t>
        <a:bodyPr/>
        <a:lstStyle/>
        <a:p>
          <a:endParaRPr lang="en-US" dirty="0"/>
        </a:p>
      </dgm:t>
    </dgm:pt>
    <dgm:pt modelId="{B82CB3C2-5199-45E9-BC64-503C9104FDFF}" type="parTrans" cxnId="{471C006F-AF86-44E1-9128-BCF422225035}">
      <dgm:prSet/>
      <dgm:spPr/>
      <dgm:t>
        <a:bodyPr/>
        <a:lstStyle/>
        <a:p>
          <a:endParaRPr lang="en-US"/>
        </a:p>
      </dgm:t>
    </dgm:pt>
    <dgm:pt modelId="{FEEB6718-9232-4D8A-92CB-8ECEF44552AD}" type="sibTrans" cxnId="{471C006F-AF86-44E1-9128-BCF422225035}">
      <dgm:prSet/>
      <dgm:spPr/>
      <dgm:t>
        <a:bodyPr/>
        <a:lstStyle/>
        <a:p>
          <a:endParaRPr lang="en-US"/>
        </a:p>
      </dgm:t>
    </dgm:pt>
    <dgm:pt modelId="{44268F9A-2E18-405E-83A9-05EBF7847E05}">
      <dgm:prSet phldrT="[Text]"/>
      <dgm:spPr/>
      <dgm:t>
        <a:bodyPr/>
        <a:lstStyle/>
        <a:p>
          <a:endParaRPr lang="en-US" dirty="0"/>
        </a:p>
      </dgm:t>
    </dgm:pt>
    <dgm:pt modelId="{E1A9649D-36BC-45EC-8C68-EBEBE205F2EA}" type="parTrans" cxnId="{8817694D-1CA3-4E16-8321-7022210B21E9}">
      <dgm:prSet/>
      <dgm:spPr/>
      <dgm:t>
        <a:bodyPr/>
        <a:lstStyle/>
        <a:p>
          <a:endParaRPr lang="en-US"/>
        </a:p>
      </dgm:t>
    </dgm:pt>
    <dgm:pt modelId="{9BED7AAC-DE1E-4795-A809-BB37E9DD2EBA}" type="sibTrans" cxnId="{8817694D-1CA3-4E16-8321-7022210B21E9}">
      <dgm:prSet/>
      <dgm:spPr/>
      <dgm:t>
        <a:bodyPr/>
        <a:lstStyle/>
        <a:p>
          <a:endParaRPr lang="en-US"/>
        </a:p>
      </dgm:t>
    </dgm:pt>
    <dgm:pt modelId="{37D79B59-D1E4-44E4-95E4-5FF3E7026BB3}" type="pres">
      <dgm:prSet presAssocID="{356D622B-AD76-446A-9F1E-CC61EBDA3D7A}" presName="Name0" presStyleCnt="0">
        <dgm:presLayoutVars>
          <dgm:chMax val="7"/>
          <dgm:resizeHandles val="exact"/>
        </dgm:presLayoutVars>
      </dgm:prSet>
      <dgm:spPr/>
    </dgm:pt>
    <dgm:pt modelId="{14477DC8-F8E2-4AF4-9865-5726D73D631E}" type="pres">
      <dgm:prSet presAssocID="{356D622B-AD76-446A-9F1E-CC61EBDA3D7A}" presName="comp1" presStyleCnt="0"/>
      <dgm:spPr/>
    </dgm:pt>
    <dgm:pt modelId="{9F7D2DE6-C507-40D2-9A68-504A0EB49972}" type="pres">
      <dgm:prSet presAssocID="{356D622B-AD76-446A-9F1E-CC61EBDA3D7A}" presName="circle1" presStyleLbl="node1" presStyleIdx="0" presStyleCnt="2"/>
      <dgm:spPr/>
    </dgm:pt>
    <dgm:pt modelId="{0FB3E45B-460B-4661-8473-D75A9C69DBC4}" type="pres">
      <dgm:prSet presAssocID="{356D622B-AD76-446A-9F1E-CC61EBDA3D7A}" presName="c1text" presStyleLbl="node1" presStyleIdx="0" presStyleCnt="2">
        <dgm:presLayoutVars>
          <dgm:bulletEnabled val="1"/>
        </dgm:presLayoutVars>
      </dgm:prSet>
      <dgm:spPr/>
    </dgm:pt>
    <dgm:pt modelId="{0FFA258D-C82E-443E-866E-68A9C84607AB}" type="pres">
      <dgm:prSet presAssocID="{356D622B-AD76-446A-9F1E-CC61EBDA3D7A}" presName="comp2" presStyleCnt="0"/>
      <dgm:spPr/>
    </dgm:pt>
    <dgm:pt modelId="{E3BB6DEA-8B28-4EF1-8F95-D7C9BB6BECEF}" type="pres">
      <dgm:prSet presAssocID="{356D622B-AD76-446A-9F1E-CC61EBDA3D7A}" presName="circle2" presStyleLbl="node1" presStyleIdx="1" presStyleCnt="2"/>
      <dgm:spPr/>
    </dgm:pt>
    <dgm:pt modelId="{C73792E9-D8DC-4340-9CA2-3D69951C2EF6}" type="pres">
      <dgm:prSet presAssocID="{356D622B-AD76-446A-9F1E-CC61EBDA3D7A}" presName="c2text" presStyleLbl="node1" presStyleIdx="1" presStyleCnt="2">
        <dgm:presLayoutVars>
          <dgm:bulletEnabled val="1"/>
        </dgm:presLayoutVars>
      </dgm:prSet>
      <dgm:spPr/>
    </dgm:pt>
  </dgm:ptLst>
  <dgm:cxnLst>
    <dgm:cxn modelId="{C819C42E-20C1-4880-A853-CBEB2CC63D24}" type="presOf" srcId="{44268F9A-2E18-405E-83A9-05EBF7847E05}" destId="{E3BB6DEA-8B28-4EF1-8F95-D7C9BB6BECEF}" srcOrd="0" destOrd="0" presId="urn:microsoft.com/office/officeart/2005/8/layout/venn2"/>
    <dgm:cxn modelId="{3154363A-FA9C-42C3-A4E6-D85DC5FBBA72}" type="presOf" srcId="{C2C8675E-B8C1-4C08-9FB0-C84116E9E1BA}" destId="{9F7D2DE6-C507-40D2-9A68-504A0EB49972}" srcOrd="0" destOrd="0" presId="urn:microsoft.com/office/officeart/2005/8/layout/venn2"/>
    <dgm:cxn modelId="{F1C5A03A-5468-4112-8458-C561C4223590}" type="presOf" srcId="{44268F9A-2E18-405E-83A9-05EBF7847E05}" destId="{C73792E9-D8DC-4340-9CA2-3D69951C2EF6}" srcOrd="1" destOrd="0" presId="urn:microsoft.com/office/officeart/2005/8/layout/venn2"/>
    <dgm:cxn modelId="{8817694D-1CA3-4E16-8321-7022210B21E9}" srcId="{356D622B-AD76-446A-9F1E-CC61EBDA3D7A}" destId="{44268F9A-2E18-405E-83A9-05EBF7847E05}" srcOrd="1" destOrd="0" parTransId="{E1A9649D-36BC-45EC-8C68-EBEBE205F2EA}" sibTransId="{9BED7AAC-DE1E-4795-A809-BB37E9DD2EBA}"/>
    <dgm:cxn modelId="{471C006F-AF86-44E1-9128-BCF422225035}" srcId="{356D622B-AD76-446A-9F1E-CC61EBDA3D7A}" destId="{C2C8675E-B8C1-4C08-9FB0-C84116E9E1BA}" srcOrd="0" destOrd="0" parTransId="{B82CB3C2-5199-45E9-BC64-503C9104FDFF}" sibTransId="{FEEB6718-9232-4D8A-92CB-8ECEF44552AD}"/>
    <dgm:cxn modelId="{55C011A7-1E02-413F-9954-84A806186CEF}" type="presOf" srcId="{C2C8675E-B8C1-4C08-9FB0-C84116E9E1BA}" destId="{0FB3E45B-460B-4661-8473-D75A9C69DBC4}" srcOrd="1" destOrd="0" presId="urn:microsoft.com/office/officeart/2005/8/layout/venn2"/>
    <dgm:cxn modelId="{3F6459C3-8192-4B8E-84D0-CB0C1733F9F5}" type="presOf" srcId="{356D622B-AD76-446A-9F1E-CC61EBDA3D7A}" destId="{37D79B59-D1E4-44E4-95E4-5FF3E7026BB3}" srcOrd="0" destOrd="0" presId="urn:microsoft.com/office/officeart/2005/8/layout/venn2"/>
    <dgm:cxn modelId="{E378DA9D-5BD4-48D0-A47B-D5C7958C8FEC}" type="presParOf" srcId="{37D79B59-D1E4-44E4-95E4-5FF3E7026BB3}" destId="{14477DC8-F8E2-4AF4-9865-5726D73D631E}" srcOrd="0" destOrd="0" presId="urn:microsoft.com/office/officeart/2005/8/layout/venn2"/>
    <dgm:cxn modelId="{84714AAA-5A5A-48C6-94AD-398CECAF0534}" type="presParOf" srcId="{14477DC8-F8E2-4AF4-9865-5726D73D631E}" destId="{9F7D2DE6-C507-40D2-9A68-504A0EB49972}" srcOrd="0" destOrd="0" presId="urn:microsoft.com/office/officeart/2005/8/layout/venn2"/>
    <dgm:cxn modelId="{E0B69BA5-71E9-4F19-8B8F-CC72F1941E0F}" type="presParOf" srcId="{14477DC8-F8E2-4AF4-9865-5726D73D631E}" destId="{0FB3E45B-460B-4661-8473-D75A9C69DBC4}" srcOrd="1" destOrd="0" presId="urn:microsoft.com/office/officeart/2005/8/layout/venn2"/>
    <dgm:cxn modelId="{4C65A6A9-808F-425D-A4E3-974EB608461B}" type="presParOf" srcId="{37D79B59-D1E4-44E4-95E4-5FF3E7026BB3}" destId="{0FFA258D-C82E-443E-866E-68A9C84607AB}" srcOrd="1" destOrd="0" presId="urn:microsoft.com/office/officeart/2005/8/layout/venn2"/>
    <dgm:cxn modelId="{7A0A8B1F-DA4D-4864-9520-FC4C08B7607C}" type="presParOf" srcId="{0FFA258D-C82E-443E-866E-68A9C84607AB}" destId="{E3BB6DEA-8B28-4EF1-8F95-D7C9BB6BECEF}" srcOrd="0" destOrd="0" presId="urn:microsoft.com/office/officeart/2005/8/layout/venn2"/>
    <dgm:cxn modelId="{1917D239-F4DC-4EF8-AC14-D96082A70C02}" type="presParOf" srcId="{0FFA258D-C82E-443E-866E-68A9C84607AB}" destId="{C73792E9-D8DC-4340-9CA2-3D69951C2EF6}"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D7CF1A-65CE-4C2E-AE00-6C42AD9D3C2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935D9892-6E1C-4B8D-AED0-0EC764FF0A74}">
      <dgm:prSet phldrT="[Text]"/>
      <dgm:spPr/>
      <dgm:t>
        <a:bodyPr/>
        <a:lstStyle/>
        <a:p>
          <a:r>
            <a:rPr lang="en-US" dirty="0"/>
            <a:t>Required Element 4.1:</a:t>
          </a:r>
        </a:p>
        <a:p>
          <a:r>
            <a:rPr lang="en-US" dirty="0"/>
            <a:t>Assessment Plan</a:t>
          </a:r>
        </a:p>
      </dgm:t>
    </dgm:pt>
    <dgm:pt modelId="{700EBA5F-AA37-4587-A3CD-070E03889865}" type="parTrans" cxnId="{8AAD06E5-1068-41A5-B792-E960D40DA355}">
      <dgm:prSet/>
      <dgm:spPr/>
      <dgm:t>
        <a:bodyPr/>
        <a:lstStyle/>
        <a:p>
          <a:endParaRPr lang="en-US"/>
        </a:p>
      </dgm:t>
    </dgm:pt>
    <dgm:pt modelId="{6AB00CC0-6180-465E-BFC4-37F9687CACC4}" type="sibTrans" cxnId="{8AAD06E5-1068-41A5-B792-E960D40DA355}">
      <dgm:prSet/>
      <dgm:spPr/>
      <dgm:t>
        <a:bodyPr/>
        <a:lstStyle/>
        <a:p>
          <a:endParaRPr lang="en-US"/>
        </a:p>
      </dgm:t>
    </dgm:pt>
    <dgm:pt modelId="{7F80DC94-C0D4-4FA5-970A-E96E91819D73}">
      <dgm:prSet phldrT="[Text]"/>
      <dgm:spPr>
        <a:solidFill>
          <a:srgbClr val="A3586D"/>
        </a:solidFill>
      </dgm:spPr>
      <dgm:t>
        <a:bodyPr/>
        <a:lstStyle/>
        <a:p>
          <a:r>
            <a:rPr lang="en-US" dirty="0"/>
            <a:t>Required Element 4.2: </a:t>
          </a:r>
        </a:p>
        <a:p>
          <a:r>
            <a:rPr lang="en-US" dirty="0"/>
            <a:t>Data Collection and Analysis</a:t>
          </a:r>
        </a:p>
      </dgm:t>
    </dgm:pt>
    <dgm:pt modelId="{803D2981-7CF4-4BAE-B24F-1D3EE782C70E}" type="parTrans" cxnId="{4CDDE1AD-D6DD-4792-8701-B2589C279A0B}">
      <dgm:prSet/>
      <dgm:spPr/>
      <dgm:t>
        <a:bodyPr/>
        <a:lstStyle/>
        <a:p>
          <a:endParaRPr lang="en-US"/>
        </a:p>
      </dgm:t>
    </dgm:pt>
    <dgm:pt modelId="{EED7E2CB-39BF-446D-8F3E-83FB30FD68AF}" type="sibTrans" cxnId="{4CDDE1AD-D6DD-4792-8701-B2589C279A0B}">
      <dgm:prSet/>
      <dgm:spPr/>
      <dgm:t>
        <a:bodyPr/>
        <a:lstStyle/>
        <a:p>
          <a:endParaRPr lang="en-US"/>
        </a:p>
      </dgm:t>
    </dgm:pt>
    <dgm:pt modelId="{F0438541-C8B4-4595-B4A7-2699953B4675}">
      <dgm:prSet phldrT="[Text]"/>
      <dgm:spPr>
        <a:solidFill>
          <a:srgbClr val="F3B05A"/>
        </a:solidFill>
      </dgm:spPr>
      <dgm:t>
        <a:bodyPr/>
        <a:lstStyle/>
        <a:p>
          <a:r>
            <a:rPr lang="en-US" dirty="0"/>
            <a:t>Required Element 4.3: On-going Curriculum Review</a:t>
          </a:r>
        </a:p>
      </dgm:t>
    </dgm:pt>
    <dgm:pt modelId="{AC376C83-602A-41FC-9654-2EBBE8BEB8E6}" type="parTrans" cxnId="{74F63C91-D274-4D7D-8518-A4F468EACCF0}">
      <dgm:prSet/>
      <dgm:spPr/>
      <dgm:t>
        <a:bodyPr/>
        <a:lstStyle/>
        <a:p>
          <a:endParaRPr lang="en-US"/>
        </a:p>
      </dgm:t>
    </dgm:pt>
    <dgm:pt modelId="{10CC4F8D-AF28-4861-92D7-7BDDFE30C49F}" type="sibTrans" cxnId="{74F63C91-D274-4D7D-8518-A4F468EACCF0}">
      <dgm:prSet/>
      <dgm:spPr/>
      <dgm:t>
        <a:bodyPr/>
        <a:lstStyle/>
        <a:p>
          <a:endParaRPr lang="en-US"/>
        </a:p>
      </dgm:t>
    </dgm:pt>
    <dgm:pt modelId="{02EC8814-90E5-4D3A-90D1-7CC4DB2F9E4C}" type="pres">
      <dgm:prSet presAssocID="{C4D7CF1A-65CE-4C2E-AE00-6C42AD9D3C29}" presName="Name0" presStyleCnt="0">
        <dgm:presLayoutVars>
          <dgm:dir/>
          <dgm:resizeHandles val="exact"/>
        </dgm:presLayoutVars>
      </dgm:prSet>
      <dgm:spPr/>
    </dgm:pt>
    <dgm:pt modelId="{8D1BBF10-BAD2-4CDE-8D0D-F23B748F7F3F}" type="pres">
      <dgm:prSet presAssocID="{935D9892-6E1C-4B8D-AED0-0EC764FF0A74}" presName="node" presStyleLbl="node1" presStyleIdx="0" presStyleCnt="3">
        <dgm:presLayoutVars>
          <dgm:bulletEnabled val="1"/>
        </dgm:presLayoutVars>
      </dgm:prSet>
      <dgm:spPr/>
    </dgm:pt>
    <dgm:pt modelId="{320E9B7B-2E3C-4922-B2F5-C4B1EB6F870D}" type="pres">
      <dgm:prSet presAssocID="{6AB00CC0-6180-465E-BFC4-37F9687CACC4}" presName="sibTrans" presStyleCnt="0"/>
      <dgm:spPr/>
    </dgm:pt>
    <dgm:pt modelId="{47C2085D-E4CF-419C-9330-A92CB7EE416E}" type="pres">
      <dgm:prSet presAssocID="{7F80DC94-C0D4-4FA5-970A-E96E91819D73}" presName="node" presStyleLbl="node1" presStyleIdx="1" presStyleCnt="3">
        <dgm:presLayoutVars>
          <dgm:bulletEnabled val="1"/>
        </dgm:presLayoutVars>
      </dgm:prSet>
      <dgm:spPr/>
    </dgm:pt>
    <dgm:pt modelId="{96C32A45-FB2A-43E0-81EA-0148A726A88C}" type="pres">
      <dgm:prSet presAssocID="{EED7E2CB-39BF-446D-8F3E-83FB30FD68AF}" presName="sibTrans" presStyleCnt="0"/>
      <dgm:spPr/>
    </dgm:pt>
    <dgm:pt modelId="{89225416-E118-483F-B636-9549A2FE2D7A}" type="pres">
      <dgm:prSet presAssocID="{F0438541-C8B4-4595-B4A7-2699953B4675}" presName="node" presStyleLbl="node1" presStyleIdx="2" presStyleCnt="3">
        <dgm:presLayoutVars>
          <dgm:bulletEnabled val="1"/>
        </dgm:presLayoutVars>
      </dgm:prSet>
      <dgm:spPr/>
    </dgm:pt>
  </dgm:ptLst>
  <dgm:cxnLst>
    <dgm:cxn modelId="{7F51671D-66FD-4185-BA0E-AEB969520CAE}" type="presOf" srcId="{7F80DC94-C0D4-4FA5-970A-E96E91819D73}" destId="{47C2085D-E4CF-419C-9330-A92CB7EE416E}" srcOrd="0" destOrd="0" presId="urn:microsoft.com/office/officeart/2005/8/layout/hList6"/>
    <dgm:cxn modelId="{60FB4750-35D9-4FF0-9D4A-7F104B42284E}" type="presOf" srcId="{935D9892-6E1C-4B8D-AED0-0EC764FF0A74}" destId="{8D1BBF10-BAD2-4CDE-8D0D-F23B748F7F3F}" srcOrd="0" destOrd="0" presId="urn:microsoft.com/office/officeart/2005/8/layout/hList6"/>
    <dgm:cxn modelId="{74F63C91-D274-4D7D-8518-A4F468EACCF0}" srcId="{C4D7CF1A-65CE-4C2E-AE00-6C42AD9D3C29}" destId="{F0438541-C8B4-4595-B4A7-2699953B4675}" srcOrd="2" destOrd="0" parTransId="{AC376C83-602A-41FC-9654-2EBBE8BEB8E6}" sibTransId="{10CC4F8D-AF28-4861-92D7-7BDDFE30C49F}"/>
    <dgm:cxn modelId="{4CDDE1AD-D6DD-4792-8701-B2589C279A0B}" srcId="{C4D7CF1A-65CE-4C2E-AE00-6C42AD9D3C29}" destId="{7F80DC94-C0D4-4FA5-970A-E96E91819D73}" srcOrd="1" destOrd="0" parTransId="{803D2981-7CF4-4BAE-B24F-1D3EE782C70E}" sibTransId="{EED7E2CB-39BF-446D-8F3E-83FB30FD68AF}"/>
    <dgm:cxn modelId="{58EB5FC1-C737-4964-9DD7-84D3081123DF}" type="presOf" srcId="{F0438541-C8B4-4595-B4A7-2699953B4675}" destId="{89225416-E118-483F-B636-9549A2FE2D7A}" srcOrd="0" destOrd="0" presId="urn:microsoft.com/office/officeart/2005/8/layout/hList6"/>
    <dgm:cxn modelId="{FC2112E2-98DA-4F7B-9A0F-4C3DB0DD8618}" type="presOf" srcId="{C4D7CF1A-65CE-4C2E-AE00-6C42AD9D3C29}" destId="{02EC8814-90E5-4D3A-90D1-7CC4DB2F9E4C}" srcOrd="0" destOrd="0" presId="urn:microsoft.com/office/officeart/2005/8/layout/hList6"/>
    <dgm:cxn modelId="{8AAD06E5-1068-41A5-B792-E960D40DA355}" srcId="{C4D7CF1A-65CE-4C2E-AE00-6C42AD9D3C29}" destId="{935D9892-6E1C-4B8D-AED0-0EC764FF0A74}" srcOrd="0" destOrd="0" parTransId="{700EBA5F-AA37-4587-A3CD-070E03889865}" sibTransId="{6AB00CC0-6180-465E-BFC4-37F9687CACC4}"/>
    <dgm:cxn modelId="{A66F9CC6-EB83-4517-B41D-D6B05F8ACE8F}" type="presParOf" srcId="{02EC8814-90E5-4D3A-90D1-7CC4DB2F9E4C}" destId="{8D1BBF10-BAD2-4CDE-8D0D-F23B748F7F3F}" srcOrd="0" destOrd="0" presId="urn:microsoft.com/office/officeart/2005/8/layout/hList6"/>
    <dgm:cxn modelId="{9833A383-3ADA-4F9F-8F1C-A4F2FA99132B}" type="presParOf" srcId="{02EC8814-90E5-4D3A-90D1-7CC4DB2F9E4C}" destId="{320E9B7B-2E3C-4922-B2F5-C4B1EB6F870D}" srcOrd="1" destOrd="0" presId="urn:microsoft.com/office/officeart/2005/8/layout/hList6"/>
    <dgm:cxn modelId="{027B7CD3-89B6-4C24-9C36-94C0007DCA81}" type="presParOf" srcId="{02EC8814-90E5-4D3A-90D1-7CC4DB2F9E4C}" destId="{47C2085D-E4CF-419C-9330-A92CB7EE416E}" srcOrd="2" destOrd="0" presId="urn:microsoft.com/office/officeart/2005/8/layout/hList6"/>
    <dgm:cxn modelId="{9388D117-196B-4327-BDBF-8065DB2682C1}" type="presParOf" srcId="{02EC8814-90E5-4D3A-90D1-7CC4DB2F9E4C}" destId="{96C32A45-FB2A-43E0-81EA-0148A726A88C}" srcOrd="3" destOrd="0" presId="urn:microsoft.com/office/officeart/2005/8/layout/hList6"/>
    <dgm:cxn modelId="{B248AD80-6D08-4497-A1DF-36909BBCFB35}" type="presParOf" srcId="{02EC8814-90E5-4D3A-90D1-7CC4DB2F9E4C}" destId="{89225416-E118-483F-B636-9549A2FE2D7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custT="1"/>
      <dgm:spPr>
        <a:solidFill>
          <a:srgbClr val="F3B05A"/>
        </a:solidFill>
      </dgm:spPr>
      <dgm:t>
        <a:bodyPr/>
        <a:lstStyle/>
        <a:p>
          <a:pPr>
            <a:buClr>
              <a:schemeClr val="accent6">
                <a:lumMod val="60000"/>
                <a:lumOff val="40000"/>
              </a:schemeClr>
            </a:buClr>
            <a:buFont typeface="Arial" panose="020B0604020202020204" pitchFamily="34" charset="0"/>
            <a:buChar char="•"/>
          </a:pPr>
          <a:r>
            <a:rPr lang="en-US" sz="2200" dirty="0">
              <a:solidFill>
                <a:schemeClr val="tx2">
                  <a:lumMod val="50000"/>
                </a:schemeClr>
              </a:solidFill>
              <a:latin typeface="+mn-lt"/>
            </a:rPr>
            <a:t>The program must have a </a:t>
          </a:r>
          <a:r>
            <a:rPr lang="en-US" sz="2200" dirty="0">
              <a:solidFill>
                <a:schemeClr val="bg1"/>
              </a:solidFill>
              <a:latin typeface="+mn-lt"/>
            </a:rPr>
            <a:t>plan</a:t>
          </a:r>
          <a:r>
            <a:rPr lang="en-US" sz="2200" dirty="0">
              <a:solidFill>
                <a:schemeClr val="tx2">
                  <a:lumMod val="50000"/>
                </a:schemeClr>
              </a:solidFill>
              <a:latin typeface="+mn-lt"/>
            </a:rPr>
            <a:t> for </a:t>
          </a:r>
          <a:r>
            <a:rPr lang="en-US" sz="2200" dirty="0">
              <a:solidFill>
                <a:schemeClr val="bg1"/>
              </a:solidFill>
              <a:latin typeface="+mn-lt"/>
            </a:rPr>
            <a:t>on-going assessment </a:t>
          </a:r>
          <a:r>
            <a:rPr lang="en-US" sz="2200" dirty="0">
              <a:solidFill>
                <a:schemeClr val="tx2">
                  <a:lumMod val="50000"/>
                </a:schemeClr>
              </a:solidFill>
              <a:latin typeface="+mn-lt"/>
            </a:rPr>
            <a:t>of students’ attainment of core knowledge and/or competencies.</a:t>
          </a:r>
          <a:endParaRPr lang="en-US" sz="2200"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B5331A8-41AA-458F-AD64-073275162CDE}">
      <dgm:prSet phldrT="[Text]"/>
      <dgm:spPr>
        <a:solidFill>
          <a:srgbClr val="F3B05A"/>
        </a:solidFill>
      </dgm:spPr>
      <dgm:t>
        <a:bodyPr/>
        <a:lstStyle/>
        <a:p>
          <a:pPr algn="ct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The plan must identify </a:t>
          </a:r>
          <a:r>
            <a:rPr lang="en-US" dirty="0">
              <a:solidFill>
                <a:schemeClr val="bg1"/>
              </a:solidFill>
              <a:latin typeface="+mn-lt"/>
            </a:rPr>
            <a:t>summative assessment methods used</a:t>
          </a:r>
          <a:r>
            <a:rPr lang="en-US" dirty="0">
              <a:solidFill>
                <a:schemeClr val="tx2">
                  <a:lumMod val="50000"/>
                </a:schemeClr>
              </a:solidFill>
              <a:latin typeface="+mn-lt"/>
            </a:rPr>
            <a:t>, as well as courses and/or supervised practice </a:t>
          </a:r>
          <a:r>
            <a:rPr lang="en-US" dirty="0">
              <a:solidFill>
                <a:schemeClr val="bg1"/>
              </a:solidFill>
              <a:latin typeface="+mn-lt"/>
            </a:rPr>
            <a:t>learning activities </a:t>
          </a:r>
          <a:r>
            <a:rPr lang="en-US" dirty="0">
              <a:solidFill>
                <a:schemeClr val="tx2">
                  <a:lumMod val="50000"/>
                </a:schemeClr>
              </a:solidFill>
              <a:latin typeface="+mn-lt"/>
            </a:rPr>
            <a:t>in which assessment will occur and the </a:t>
          </a:r>
          <a:r>
            <a:rPr lang="en-US" dirty="0">
              <a:solidFill>
                <a:schemeClr val="bg1"/>
              </a:solidFill>
              <a:latin typeface="+mn-lt"/>
            </a:rPr>
            <a:t>process for tracking </a:t>
          </a:r>
          <a:r>
            <a:rPr lang="en-US" dirty="0">
              <a:solidFill>
                <a:schemeClr val="tx2">
                  <a:lumMod val="50000"/>
                </a:schemeClr>
              </a:solidFill>
              <a:latin typeface="+mn-lt"/>
            </a:rPr>
            <a:t>individual student’s demonstration of core knowledge and/or competencies.</a:t>
          </a:r>
          <a:endParaRPr lang="en-US" dirty="0"/>
        </a:p>
      </dgm:t>
    </dgm:pt>
    <dgm:pt modelId="{46B8E41B-7F77-4FF0-8541-85AFA8F56032}" type="parTrans" cxnId="{72A39A86-A2A7-4D37-AB84-646809B9A52E}">
      <dgm:prSet/>
      <dgm:spPr/>
      <dgm:t>
        <a:bodyPr/>
        <a:lstStyle/>
        <a:p>
          <a:endParaRPr lang="en-US"/>
        </a:p>
      </dgm:t>
    </dgm:pt>
    <dgm:pt modelId="{16BC253D-8335-4243-9442-F4DCF6544590}" type="sibTrans" cxnId="{72A39A86-A2A7-4D37-AB84-646809B9A52E}">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2" custScaleY="134038" custLinFactNeighborX="1697" custLinFactNeighborY="-14456">
        <dgm:presLayoutVars>
          <dgm:bulletEnabled val="1"/>
        </dgm:presLayoutVars>
      </dgm:prSet>
      <dgm:spPr/>
    </dgm:pt>
    <dgm:pt modelId="{C909AB43-3ADC-4171-949A-FDCC3AD51E3E}" type="pres">
      <dgm:prSet presAssocID="{51578E76-B134-4CB8-B88D-DB1834197C84}" presName="sibTrans" presStyleCnt="0"/>
      <dgm:spPr/>
    </dgm:pt>
    <dgm:pt modelId="{9F0F9D7F-3E56-4DB4-A9E4-3C46A6B901C1}" type="pres">
      <dgm:prSet presAssocID="{6B5331A8-41AA-458F-AD64-073275162CDE}" presName="node" presStyleLbl="node1" presStyleIdx="1" presStyleCnt="2" custScaleY="132360" custLinFactNeighborX="-1697" custLinFactNeighborY="-14456">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72A39A86-A2A7-4D37-AB84-646809B9A52E}" srcId="{44F70F06-31B3-46D2-A916-227FE30802D1}" destId="{6B5331A8-41AA-458F-AD64-073275162CDE}" srcOrd="1" destOrd="0" parTransId="{46B8E41B-7F77-4FF0-8541-85AFA8F56032}" sibTransId="{16BC253D-8335-4243-9442-F4DCF6544590}"/>
    <dgm:cxn modelId="{9F02D0DB-0F8D-4F6B-95C8-BC91E939D45A}" srcId="{44F70F06-31B3-46D2-A916-227FE30802D1}" destId="{F1432DBA-249E-40F6-8359-CCAD0424A9B9}" srcOrd="0" destOrd="0" parTransId="{968126EF-6392-4FA9-B9A0-5AC84CE28251}" sibTransId="{51578E76-B134-4CB8-B88D-DB1834197C84}"/>
    <dgm:cxn modelId="{A0D4B1F9-A2E4-4CCF-AC95-C6989DEE8268}" type="presOf" srcId="{6B5331A8-41AA-458F-AD64-073275162CDE}" destId="{9F0F9D7F-3E56-4DB4-A9E4-3C46A6B901C1}" srcOrd="0" destOrd="0" presId="urn:microsoft.com/office/officeart/2005/8/layout/default"/>
    <dgm:cxn modelId="{79F98F05-286B-4EB4-963D-F78F8B0B29AC}" type="presParOf" srcId="{67948BCD-837F-4429-A0A7-EAD283DFC544}" destId="{0202A7A3-E177-4184-85AC-D53B89867282}" srcOrd="0" destOrd="0" presId="urn:microsoft.com/office/officeart/2005/8/layout/default"/>
    <dgm:cxn modelId="{C4549D31-AD81-43A3-A802-CD65E693479F}" type="presParOf" srcId="{67948BCD-837F-4429-A0A7-EAD283DFC544}" destId="{C909AB43-3ADC-4171-949A-FDCC3AD51E3E}" srcOrd="1" destOrd="0" presId="urn:microsoft.com/office/officeart/2005/8/layout/default"/>
    <dgm:cxn modelId="{9E014291-1791-44AB-B672-13FE11A5643A}" type="presParOf" srcId="{67948BCD-837F-4429-A0A7-EAD283DFC544}" destId="{9F0F9D7F-3E56-4DB4-A9E4-3C46A6B901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D7D3CD-E851-4084-92DA-FE1BFA9B3A4E}">
      <dgm:prSet phldrT="[Text]" custT="1"/>
      <dgm:spPr>
        <a:solidFill>
          <a:srgbClr val="F3B05A"/>
        </a:solidFill>
      </dgm:spPr>
      <dgm:t>
        <a:bodyPr/>
        <a:lstStyle/>
        <a:p>
          <a:pPr>
            <a:buClr>
              <a:schemeClr val="accent6">
                <a:lumMod val="60000"/>
                <a:lumOff val="40000"/>
              </a:schemeClr>
            </a:buClr>
            <a:buFont typeface="Arial" panose="020B0604020202020204" pitchFamily="34" charset="0"/>
            <a:buChar char="•"/>
          </a:pPr>
          <a:r>
            <a:rPr lang="en-US" sz="2400" dirty="0">
              <a:solidFill>
                <a:schemeClr val="tx2">
                  <a:lumMod val="50000"/>
                </a:schemeClr>
              </a:solidFill>
              <a:latin typeface="+mn-lt"/>
            </a:rPr>
            <a:t>The program must have a plan for assessment of </a:t>
          </a:r>
          <a:r>
            <a:rPr lang="en-US" sz="2400" dirty="0">
              <a:solidFill>
                <a:schemeClr val="bg1"/>
              </a:solidFill>
              <a:latin typeface="+mn-lt"/>
            </a:rPr>
            <a:t>competencies</a:t>
          </a:r>
          <a:r>
            <a:rPr lang="en-US" sz="2400" dirty="0">
              <a:solidFill>
                <a:schemeClr val="tx2">
                  <a:lumMod val="50000"/>
                </a:schemeClr>
              </a:solidFill>
              <a:latin typeface="+mn-lt"/>
            </a:rPr>
            <a:t>.</a:t>
          </a:r>
        </a:p>
      </dgm:t>
    </dgm:pt>
    <dgm:pt modelId="{AC1608C4-0234-4987-A9F1-62EAB88354DD}" type="parTrans" cxnId="{54001528-338B-4056-BB46-987291888F06}">
      <dgm:prSet/>
      <dgm:spPr/>
      <dgm:t>
        <a:bodyPr/>
        <a:lstStyle/>
        <a:p>
          <a:endParaRPr lang="en-US"/>
        </a:p>
      </dgm:t>
    </dgm:pt>
    <dgm:pt modelId="{1BB66527-8C0B-4F6A-8260-6DBD944747ED}" type="sibTrans" cxnId="{54001528-338B-4056-BB46-987291888F06}">
      <dgm:prSet/>
      <dgm:spPr/>
      <dgm:t>
        <a:bodyPr/>
        <a:lstStyle/>
        <a:p>
          <a:endParaRPr lang="en-US"/>
        </a:p>
      </dgm:t>
    </dgm:pt>
    <dgm:pt modelId="{35340EAC-5A41-4B4B-AC63-2C49A18E0070}">
      <dgm:prSet phldrT="[Text]" custT="1"/>
      <dgm:spPr>
        <a:solidFill>
          <a:srgbClr val="F3B05A"/>
        </a:solidFill>
      </dgm:spPr>
      <dgm:t>
        <a:bodyPr/>
        <a:lstStyle/>
        <a:p>
          <a:pPr>
            <a:buClr>
              <a:schemeClr val="accent6">
                <a:lumMod val="60000"/>
                <a:lumOff val="40000"/>
              </a:schemeClr>
            </a:buClr>
            <a:buFont typeface="Arial" panose="020B0604020202020204" pitchFamily="34" charset="0"/>
            <a:buChar char="•"/>
          </a:pPr>
          <a:r>
            <a:rPr lang="en-US" sz="1800" dirty="0">
              <a:solidFill>
                <a:schemeClr val="tx2">
                  <a:lumMod val="50000"/>
                </a:schemeClr>
              </a:solidFill>
              <a:latin typeface="+mn-lt"/>
            </a:rPr>
            <a:t>The plan must identify summative assessment methods used, as well as courses and/or </a:t>
          </a:r>
          <a:r>
            <a:rPr lang="en-US" sz="1800" dirty="0">
              <a:solidFill>
                <a:schemeClr val="bg1"/>
              </a:solidFill>
              <a:latin typeface="+mn-lt"/>
            </a:rPr>
            <a:t>supervised experiential learning</a:t>
          </a:r>
          <a:r>
            <a:rPr lang="en-US" sz="1800" dirty="0">
              <a:solidFill>
                <a:schemeClr val="tx2">
                  <a:lumMod val="50000"/>
                </a:schemeClr>
              </a:solidFill>
              <a:latin typeface="+mn-lt"/>
            </a:rPr>
            <a:t> activities in which assessment will occur and the process for tracking individual student’s demonstration of </a:t>
          </a:r>
          <a:r>
            <a:rPr lang="en-US" sz="1800" dirty="0">
              <a:solidFill>
                <a:schemeClr val="bg1"/>
              </a:solidFill>
              <a:latin typeface="+mn-lt"/>
            </a:rPr>
            <a:t>performance indicators/competencies</a:t>
          </a:r>
          <a:r>
            <a:rPr lang="en-US" sz="2400" dirty="0">
              <a:solidFill>
                <a:schemeClr val="tx2">
                  <a:lumMod val="50000"/>
                </a:schemeClr>
              </a:solidFill>
              <a:latin typeface="+mn-lt"/>
            </a:rPr>
            <a:t>.</a:t>
          </a:r>
        </a:p>
      </dgm:t>
    </dgm:pt>
    <dgm:pt modelId="{38790035-BA50-4114-AB04-F5EFB1685BC5}" type="parTrans" cxnId="{6CD59EFE-7296-4D06-B131-171FD791C3B1}">
      <dgm:prSet/>
      <dgm:spPr/>
      <dgm:t>
        <a:bodyPr/>
        <a:lstStyle/>
        <a:p>
          <a:endParaRPr lang="en-US"/>
        </a:p>
      </dgm:t>
    </dgm:pt>
    <dgm:pt modelId="{ECCD1238-A18E-4997-B0EF-4329468D5C6C}" type="sibTrans" cxnId="{6CD59EFE-7296-4D06-B131-171FD791C3B1}">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A9540881-3745-4FFF-A004-7387F7E44D35}" type="pres">
      <dgm:prSet presAssocID="{9DD7D3CD-E851-4084-92DA-FE1BFA9B3A4E}" presName="node" presStyleLbl="node1" presStyleIdx="0" presStyleCnt="2" custScaleX="117510" custScaleY="172437" custLinFactNeighborX="1415" custLinFactNeighborY="-9033">
        <dgm:presLayoutVars>
          <dgm:bulletEnabled val="1"/>
        </dgm:presLayoutVars>
      </dgm:prSet>
      <dgm:spPr/>
    </dgm:pt>
    <dgm:pt modelId="{0B67FE9F-6633-4742-AA13-9C0A924857E1}" type="pres">
      <dgm:prSet presAssocID="{1BB66527-8C0B-4F6A-8260-6DBD944747ED}" presName="sibTrans" presStyleCnt="0"/>
      <dgm:spPr/>
    </dgm:pt>
    <dgm:pt modelId="{CC712416-CC21-4D50-BCD9-6DB7855DD8A5}" type="pres">
      <dgm:prSet presAssocID="{35340EAC-5A41-4B4B-AC63-2C49A18E0070}" presName="node" presStyleLbl="node1" presStyleIdx="1" presStyleCnt="2" custScaleX="113696" custScaleY="170631" custLinFactNeighborX="-4334" custLinFactNeighborY="-10563">
        <dgm:presLayoutVars>
          <dgm:bulletEnabled val="1"/>
        </dgm:presLayoutVars>
      </dgm:prSet>
      <dgm:spPr/>
    </dgm:pt>
  </dgm:ptLst>
  <dgm:cxnLst>
    <dgm:cxn modelId="{81D28510-5327-47DD-A1E1-691F0325F921}" type="presOf" srcId="{9DD7D3CD-E851-4084-92DA-FE1BFA9B3A4E}" destId="{A9540881-3745-4FFF-A004-7387F7E44D35}" srcOrd="0" destOrd="0" presId="urn:microsoft.com/office/officeart/2005/8/layout/default"/>
    <dgm:cxn modelId="{54001528-338B-4056-BB46-987291888F06}" srcId="{44F70F06-31B3-46D2-A916-227FE30802D1}" destId="{9DD7D3CD-E851-4084-92DA-FE1BFA9B3A4E}" srcOrd="0" destOrd="0" parTransId="{AC1608C4-0234-4987-A9F1-62EAB88354DD}" sibTransId="{1BB66527-8C0B-4F6A-8260-6DBD944747ED}"/>
    <dgm:cxn modelId="{4AED1E66-0A76-4FF0-BEC1-932D5B67D09C}" type="presOf" srcId="{44F70F06-31B3-46D2-A916-227FE30802D1}" destId="{67948BCD-837F-4429-A0A7-EAD283DFC544}" srcOrd="0" destOrd="0" presId="urn:microsoft.com/office/officeart/2005/8/layout/default"/>
    <dgm:cxn modelId="{C6F6C5E5-6B8B-4859-9890-2DB475772F92}" type="presOf" srcId="{35340EAC-5A41-4B4B-AC63-2C49A18E0070}" destId="{CC712416-CC21-4D50-BCD9-6DB7855DD8A5}" srcOrd="0" destOrd="0" presId="urn:microsoft.com/office/officeart/2005/8/layout/default"/>
    <dgm:cxn modelId="{6CD59EFE-7296-4D06-B131-171FD791C3B1}" srcId="{44F70F06-31B3-46D2-A916-227FE30802D1}" destId="{35340EAC-5A41-4B4B-AC63-2C49A18E0070}" srcOrd="1" destOrd="0" parTransId="{38790035-BA50-4114-AB04-F5EFB1685BC5}" sibTransId="{ECCD1238-A18E-4997-B0EF-4329468D5C6C}"/>
    <dgm:cxn modelId="{FBB3278E-AE4B-43EC-875A-1CD873E41F16}" type="presParOf" srcId="{67948BCD-837F-4429-A0A7-EAD283DFC544}" destId="{A9540881-3745-4FFF-A004-7387F7E44D35}" srcOrd="0" destOrd="0" presId="urn:microsoft.com/office/officeart/2005/8/layout/default"/>
    <dgm:cxn modelId="{A013595D-6763-410C-982C-B28855D11CD8}" type="presParOf" srcId="{67948BCD-837F-4429-A0A7-EAD283DFC544}" destId="{0B67FE9F-6633-4742-AA13-9C0A924857E1}" srcOrd="1" destOrd="0" presId="urn:microsoft.com/office/officeart/2005/8/layout/default"/>
    <dgm:cxn modelId="{5EABADAB-6113-4621-BD89-0CE255082457}" type="presParOf" srcId="{67948BCD-837F-4429-A0A7-EAD283DFC544}" destId="{CC712416-CC21-4D50-BCD9-6DB7855DD8A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custT="1"/>
      <dgm:spPr>
        <a:solidFill>
          <a:srgbClr val="F3B05A"/>
        </a:solidFill>
      </dgm:spPr>
      <dgm:t>
        <a:bodyPr anchor="t"/>
        <a:lstStyle/>
        <a:p>
          <a:pPr algn="ctr">
            <a:buClr>
              <a:schemeClr val="accent6">
                <a:lumMod val="60000"/>
                <a:lumOff val="40000"/>
              </a:schemeClr>
            </a:buClr>
            <a:buFont typeface="Arial" panose="020B0604020202020204" pitchFamily="34" charset="0"/>
            <a:buChar char="•"/>
          </a:pPr>
          <a:r>
            <a:rPr lang="en-US" sz="2400" dirty="0">
              <a:solidFill>
                <a:schemeClr val="tx2">
                  <a:lumMod val="50000"/>
                </a:schemeClr>
              </a:solidFill>
              <a:latin typeface="+mn-lt"/>
            </a:rPr>
            <a:t>The program must document that data on student core knowledge and/or competency attainment are collected, summarized and analyzed for use in curricular review and improvement.</a:t>
          </a:r>
          <a:endParaRPr lang="en-US" sz="2400"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1" custScaleX="125863" custLinFactNeighborX="0" custLinFactNeighborY="-7511">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9F02D0DB-0F8D-4F6B-95C8-BC91E939D45A}" srcId="{44F70F06-31B3-46D2-A916-227FE30802D1}" destId="{F1432DBA-249E-40F6-8359-CCAD0424A9B9}" srcOrd="0" destOrd="0" parTransId="{968126EF-6392-4FA9-B9A0-5AC84CE28251}" sibTransId="{51578E76-B134-4CB8-B88D-DB1834197C84}"/>
    <dgm:cxn modelId="{79F98F05-286B-4EB4-963D-F78F8B0B29AC}" type="presParOf" srcId="{67948BCD-837F-4429-A0A7-EAD283DFC544}" destId="{0202A7A3-E177-4184-85AC-D53B8986728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Faculty within the academic unit must meet the sponsoring organization‘s criteria for appointment, </a:t>
          </a:r>
          <a:endParaRPr lang="en-US"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B5331A8-41AA-458F-AD64-073275162CDE}">
      <dgm:prSet phldrT="[Text]"/>
      <dgm:spPr>
        <a:solidFill>
          <a:srgbClr val="F3B05A"/>
        </a:solidFill>
      </dgm:spPr>
      <dgm:t>
        <a:bodyPr/>
        <a:lstStyle/>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 have sufficient education in a field related to the subject in which they teach </a:t>
          </a:r>
          <a:r>
            <a:rPr lang="en-US" b="1" dirty="0">
              <a:solidFill>
                <a:schemeClr val="tx2">
                  <a:lumMod val="50000"/>
                </a:schemeClr>
              </a:solidFill>
              <a:latin typeface="+mn-lt"/>
            </a:rPr>
            <a:t>OR</a:t>
          </a:r>
        </a:p>
        <a:p>
          <a:pP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must meet the institution’s policy for education and/or equivalent experience</a:t>
          </a:r>
          <a:endParaRPr lang="en-US" dirty="0"/>
        </a:p>
      </dgm:t>
    </dgm:pt>
    <dgm:pt modelId="{46B8E41B-7F77-4FF0-8541-85AFA8F56032}" type="parTrans" cxnId="{72A39A86-A2A7-4D37-AB84-646809B9A52E}">
      <dgm:prSet/>
      <dgm:spPr/>
      <dgm:t>
        <a:bodyPr/>
        <a:lstStyle/>
        <a:p>
          <a:endParaRPr lang="en-US"/>
        </a:p>
      </dgm:t>
    </dgm:pt>
    <dgm:pt modelId="{16BC253D-8335-4243-9442-F4DCF6544590}" type="sibTrans" cxnId="{72A39A86-A2A7-4D37-AB84-646809B9A52E}">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2" custLinFactNeighborX="-1457" custLinFactNeighborY="-385">
        <dgm:presLayoutVars>
          <dgm:bulletEnabled val="1"/>
        </dgm:presLayoutVars>
      </dgm:prSet>
      <dgm:spPr/>
    </dgm:pt>
    <dgm:pt modelId="{C909AB43-3ADC-4171-949A-FDCC3AD51E3E}" type="pres">
      <dgm:prSet presAssocID="{51578E76-B134-4CB8-B88D-DB1834197C84}" presName="sibTrans" presStyleCnt="0"/>
      <dgm:spPr/>
    </dgm:pt>
    <dgm:pt modelId="{9F0F9D7F-3E56-4DB4-A9E4-3C46A6B901C1}" type="pres">
      <dgm:prSet presAssocID="{6B5331A8-41AA-458F-AD64-073275162CDE}" presName="node" presStyleLbl="node1" presStyleIdx="1" presStyleCnt="2" custScaleX="105660">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72A39A86-A2A7-4D37-AB84-646809B9A52E}" srcId="{44F70F06-31B3-46D2-A916-227FE30802D1}" destId="{6B5331A8-41AA-458F-AD64-073275162CDE}" srcOrd="1" destOrd="0" parTransId="{46B8E41B-7F77-4FF0-8541-85AFA8F56032}" sibTransId="{16BC253D-8335-4243-9442-F4DCF6544590}"/>
    <dgm:cxn modelId="{9F02D0DB-0F8D-4F6B-95C8-BC91E939D45A}" srcId="{44F70F06-31B3-46D2-A916-227FE30802D1}" destId="{F1432DBA-249E-40F6-8359-CCAD0424A9B9}" srcOrd="0" destOrd="0" parTransId="{968126EF-6392-4FA9-B9A0-5AC84CE28251}" sibTransId="{51578E76-B134-4CB8-B88D-DB1834197C84}"/>
    <dgm:cxn modelId="{A0D4B1F9-A2E4-4CCF-AC95-C6989DEE8268}" type="presOf" srcId="{6B5331A8-41AA-458F-AD64-073275162CDE}" destId="{9F0F9D7F-3E56-4DB4-A9E4-3C46A6B901C1}" srcOrd="0" destOrd="0" presId="urn:microsoft.com/office/officeart/2005/8/layout/default"/>
    <dgm:cxn modelId="{79F98F05-286B-4EB4-963D-F78F8B0B29AC}" type="presParOf" srcId="{67948BCD-837F-4429-A0A7-EAD283DFC544}" destId="{0202A7A3-E177-4184-85AC-D53B89867282}" srcOrd="0" destOrd="0" presId="urn:microsoft.com/office/officeart/2005/8/layout/default"/>
    <dgm:cxn modelId="{C4549D31-AD81-43A3-A802-CD65E693479F}" type="presParOf" srcId="{67948BCD-837F-4429-A0A7-EAD283DFC544}" destId="{C909AB43-3ADC-4171-949A-FDCC3AD51E3E}" srcOrd="1" destOrd="0" presId="urn:microsoft.com/office/officeart/2005/8/layout/default"/>
    <dgm:cxn modelId="{9E014291-1791-44AB-B672-13FE11A5643A}" type="presParOf" srcId="{67948BCD-837F-4429-A0A7-EAD283DFC544}" destId="{9F0F9D7F-3E56-4DB4-A9E4-3C46A6B901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F70F06-31B3-46D2-A916-227FE3080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432DBA-249E-40F6-8359-CCAD0424A9B9}">
      <dgm:prSet phldrT="[Text]"/>
      <dgm:spPr>
        <a:solidFill>
          <a:srgbClr val="F3B05A"/>
        </a:solidFill>
      </dgm:spPr>
      <dgm:t>
        <a:bodyPr/>
        <a:lstStyle/>
        <a:p>
          <a:pPr algn="ct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b) must show evidence of continued competence appropriate to their teaching responsibilities </a:t>
          </a:r>
          <a:endParaRPr lang="en-US" dirty="0"/>
        </a:p>
      </dgm:t>
    </dgm:pt>
    <dgm:pt modelId="{968126EF-6392-4FA9-B9A0-5AC84CE28251}" type="parTrans" cxnId="{9F02D0DB-0F8D-4F6B-95C8-BC91E939D45A}">
      <dgm:prSet/>
      <dgm:spPr/>
      <dgm:t>
        <a:bodyPr/>
        <a:lstStyle/>
        <a:p>
          <a:endParaRPr lang="en-US"/>
        </a:p>
      </dgm:t>
    </dgm:pt>
    <dgm:pt modelId="{51578E76-B134-4CB8-B88D-DB1834197C84}" type="sibTrans" cxnId="{9F02D0DB-0F8D-4F6B-95C8-BC91E939D45A}">
      <dgm:prSet/>
      <dgm:spPr/>
      <dgm:t>
        <a:bodyPr/>
        <a:lstStyle/>
        <a:p>
          <a:endParaRPr lang="en-US"/>
        </a:p>
      </dgm:t>
    </dgm:pt>
    <dgm:pt modelId="{6B5331A8-41AA-458F-AD64-073275162CDE}">
      <dgm:prSet phldrT="[Text]"/>
      <dgm:spPr>
        <a:solidFill>
          <a:srgbClr val="F3B05A"/>
        </a:solidFill>
      </dgm:spPr>
      <dgm:t>
        <a:bodyPr/>
        <a:lstStyle/>
        <a:p>
          <a:pPr algn="ctr">
            <a:buClr>
              <a:schemeClr val="accent6">
                <a:lumMod val="60000"/>
                <a:lumOff val="40000"/>
              </a:schemeClr>
            </a:buClr>
            <a:buFont typeface="Arial" panose="020B0604020202020204" pitchFamily="34" charset="0"/>
            <a:buChar char="•"/>
          </a:pPr>
          <a:r>
            <a:rPr lang="en-US" dirty="0">
              <a:solidFill>
                <a:schemeClr val="tx2">
                  <a:lumMod val="50000"/>
                </a:schemeClr>
              </a:solidFill>
              <a:latin typeface="+mn-lt"/>
            </a:rPr>
            <a:t> c) m</a:t>
          </a:r>
          <a:r>
            <a:rPr lang="en-US" dirty="0">
              <a:solidFill>
                <a:schemeClr val="tx1"/>
              </a:solidFill>
              <a:latin typeface="+mn-lt"/>
            </a:rPr>
            <a:t>ust be provided with orientation to the mission, goals, and objectives of the program, the ACEND standards and knowledge/competencies; </a:t>
          </a:r>
        </a:p>
        <a:p>
          <a:pPr algn="ctr">
            <a:buClr>
              <a:schemeClr val="accent6">
                <a:lumMod val="60000"/>
                <a:lumOff val="40000"/>
              </a:schemeClr>
            </a:buClr>
            <a:buFont typeface="Arial" panose="020B0604020202020204" pitchFamily="34" charset="0"/>
            <a:buChar char="•"/>
          </a:pPr>
          <a:r>
            <a:rPr lang="en-US" dirty="0">
              <a:solidFill>
                <a:schemeClr val="tx1"/>
              </a:solidFill>
              <a:latin typeface="+mn-lt"/>
            </a:rPr>
            <a:t>must be trained in the use of distance education pedagogy</a:t>
          </a:r>
          <a:endParaRPr lang="en-US" dirty="0"/>
        </a:p>
      </dgm:t>
    </dgm:pt>
    <dgm:pt modelId="{46B8E41B-7F77-4FF0-8541-85AFA8F56032}" type="parTrans" cxnId="{72A39A86-A2A7-4D37-AB84-646809B9A52E}">
      <dgm:prSet/>
      <dgm:spPr/>
      <dgm:t>
        <a:bodyPr/>
        <a:lstStyle/>
        <a:p>
          <a:endParaRPr lang="en-US"/>
        </a:p>
      </dgm:t>
    </dgm:pt>
    <dgm:pt modelId="{16BC253D-8335-4243-9442-F4DCF6544590}" type="sibTrans" cxnId="{72A39A86-A2A7-4D37-AB84-646809B9A52E}">
      <dgm:prSet/>
      <dgm:spPr/>
      <dgm:t>
        <a:bodyPr/>
        <a:lstStyle/>
        <a:p>
          <a:endParaRPr lang="en-US"/>
        </a:p>
      </dgm:t>
    </dgm:pt>
    <dgm:pt modelId="{67948BCD-837F-4429-A0A7-EAD283DFC544}" type="pres">
      <dgm:prSet presAssocID="{44F70F06-31B3-46D2-A916-227FE30802D1}" presName="diagram" presStyleCnt="0">
        <dgm:presLayoutVars>
          <dgm:dir/>
          <dgm:resizeHandles val="exact"/>
        </dgm:presLayoutVars>
      </dgm:prSet>
      <dgm:spPr/>
    </dgm:pt>
    <dgm:pt modelId="{0202A7A3-E177-4184-85AC-D53B89867282}" type="pres">
      <dgm:prSet presAssocID="{F1432DBA-249E-40F6-8359-CCAD0424A9B9}" presName="node" presStyleLbl="node1" presStyleIdx="0" presStyleCnt="2" custScaleX="160003" custScaleY="95431">
        <dgm:presLayoutVars>
          <dgm:bulletEnabled val="1"/>
        </dgm:presLayoutVars>
      </dgm:prSet>
      <dgm:spPr/>
    </dgm:pt>
    <dgm:pt modelId="{C909AB43-3ADC-4171-949A-FDCC3AD51E3E}" type="pres">
      <dgm:prSet presAssocID="{51578E76-B134-4CB8-B88D-DB1834197C84}" presName="sibTrans" presStyleCnt="0"/>
      <dgm:spPr/>
    </dgm:pt>
    <dgm:pt modelId="{9F0F9D7F-3E56-4DB4-A9E4-3C46A6B901C1}" type="pres">
      <dgm:prSet presAssocID="{6B5331A8-41AA-458F-AD64-073275162CDE}" presName="node" presStyleLbl="node1" presStyleIdx="1" presStyleCnt="2" custScaleX="161301" custScaleY="105664">
        <dgm:presLayoutVars>
          <dgm:bulletEnabled val="1"/>
        </dgm:presLayoutVars>
      </dgm:prSet>
      <dgm:spPr/>
    </dgm:pt>
  </dgm:ptLst>
  <dgm:cxnLst>
    <dgm:cxn modelId="{4AED1E66-0A76-4FF0-BEC1-932D5B67D09C}" type="presOf" srcId="{44F70F06-31B3-46D2-A916-227FE30802D1}" destId="{67948BCD-837F-4429-A0A7-EAD283DFC544}" srcOrd="0" destOrd="0" presId="urn:microsoft.com/office/officeart/2005/8/layout/default"/>
    <dgm:cxn modelId="{B5DCAD47-00F7-46CF-85CE-A69A988587B8}" type="presOf" srcId="{F1432DBA-249E-40F6-8359-CCAD0424A9B9}" destId="{0202A7A3-E177-4184-85AC-D53B89867282}" srcOrd="0" destOrd="0" presId="urn:microsoft.com/office/officeart/2005/8/layout/default"/>
    <dgm:cxn modelId="{72A39A86-A2A7-4D37-AB84-646809B9A52E}" srcId="{44F70F06-31B3-46D2-A916-227FE30802D1}" destId="{6B5331A8-41AA-458F-AD64-073275162CDE}" srcOrd="1" destOrd="0" parTransId="{46B8E41B-7F77-4FF0-8541-85AFA8F56032}" sibTransId="{16BC253D-8335-4243-9442-F4DCF6544590}"/>
    <dgm:cxn modelId="{9F02D0DB-0F8D-4F6B-95C8-BC91E939D45A}" srcId="{44F70F06-31B3-46D2-A916-227FE30802D1}" destId="{F1432DBA-249E-40F6-8359-CCAD0424A9B9}" srcOrd="0" destOrd="0" parTransId="{968126EF-6392-4FA9-B9A0-5AC84CE28251}" sibTransId="{51578E76-B134-4CB8-B88D-DB1834197C84}"/>
    <dgm:cxn modelId="{A0D4B1F9-A2E4-4CCF-AC95-C6989DEE8268}" type="presOf" srcId="{6B5331A8-41AA-458F-AD64-073275162CDE}" destId="{9F0F9D7F-3E56-4DB4-A9E4-3C46A6B901C1}" srcOrd="0" destOrd="0" presId="urn:microsoft.com/office/officeart/2005/8/layout/default"/>
    <dgm:cxn modelId="{79F98F05-286B-4EB4-963D-F78F8B0B29AC}" type="presParOf" srcId="{67948BCD-837F-4429-A0A7-EAD283DFC544}" destId="{0202A7A3-E177-4184-85AC-D53B89867282}" srcOrd="0" destOrd="0" presId="urn:microsoft.com/office/officeart/2005/8/layout/default"/>
    <dgm:cxn modelId="{C4549D31-AD81-43A3-A802-CD65E693479F}" type="presParOf" srcId="{67948BCD-837F-4429-A0A7-EAD283DFC544}" destId="{C909AB43-3ADC-4171-949A-FDCC3AD51E3E}" srcOrd="1" destOrd="0" presId="urn:microsoft.com/office/officeart/2005/8/layout/default"/>
    <dgm:cxn modelId="{9E014291-1791-44AB-B672-13FE11A5643A}" type="presParOf" srcId="{67948BCD-837F-4429-A0A7-EAD283DFC544}" destId="{9F0F9D7F-3E56-4DB4-A9E4-3C46A6B901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2839-5E0A-4497-8684-5DA41C16DDE4}">
      <dsp:nvSpPr>
        <dsp:cNvPr id="0" name=""/>
        <dsp:cNvSpPr/>
      </dsp:nvSpPr>
      <dsp:spPr>
        <a:xfrm>
          <a:off x="4240639" y="1046030"/>
          <a:ext cx="2336617" cy="399420"/>
        </a:xfrm>
        <a:custGeom>
          <a:avLst/>
          <a:gdLst/>
          <a:ahLst/>
          <a:cxnLst/>
          <a:rect l="0" t="0" r="0" b="0"/>
          <a:pathLst>
            <a:path>
              <a:moveTo>
                <a:pt x="0" y="0"/>
              </a:moveTo>
              <a:lnTo>
                <a:pt x="0" y="185809"/>
              </a:lnTo>
              <a:lnTo>
                <a:pt x="2336617" y="185809"/>
              </a:lnTo>
              <a:lnTo>
                <a:pt x="2336617" y="399420"/>
              </a:lnTo>
            </a:path>
          </a:pathLst>
        </a:custGeom>
        <a:noFill/>
        <a:ln w="254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3C44B831-37F0-417B-8A92-C5228FD620EC}">
      <dsp:nvSpPr>
        <dsp:cNvPr id="0" name=""/>
        <dsp:cNvSpPr/>
      </dsp:nvSpPr>
      <dsp:spPr>
        <a:xfrm>
          <a:off x="4194919" y="1046030"/>
          <a:ext cx="91440" cy="399420"/>
        </a:xfrm>
        <a:custGeom>
          <a:avLst/>
          <a:gdLst/>
          <a:ahLst/>
          <a:cxnLst/>
          <a:rect l="0" t="0" r="0" b="0"/>
          <a:pathLst>
            <a:path>
              <a:moveTo>
                <a:pt x="45720" y="0"/>
              </a:moveTo>
              <a:lnTo>
                <a:pt x="45720" y="185809"/>
              </a:lnTo>
              <a:lnTo>
                <a:pt x="47611" y="185809"/>
              </a:lnTo>
              <a:lnTo>
                <a:pt x="47611" y="3994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F4B5BCC-9DEF-468C-B127-EF83CE8F9EE6}">
      <dsp:nvSpPr>
        <dsp:cNvPr id="0" name=""/>
        <dsp:cNvSpPr/>
      </dsp:nvSpPr>
      <dsp:spPr>
        <a:xfrm>
          <a:off x="1866751" y="1046030"/>
          <a:ext cx="2373887" cy="399420"/>
        </a:xfrm>
        <a:custGeom>
          <a:avLst/>
          <a:gdLst/>
          <a:ahLst/>
          <a:cxnLst/>
          <a:rect l="0" t="0" r="0" b="0"/>
          <a:pathLst>
            <a:path>
              <a:moveTo>
                <a:pt x="2373887" y="0"/>
              </a:moveTo>
              <a:lnTo>
                <a:pt x="2373887" y="185809"/>
              </a:lnTo>
              <a:lnTo>
                <a:pt x="0" y="185809"/>
              </a:lnTo>
              <a:lnTo>
                <a:pt x="0" y="399420"/>
              </a:lnTo>
            </a:path>
          </a:pathLst>
        </a:custGeom>
        <a:noFill/>
        <a:ln w="1905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73E7500E-F9DD-4031-9B13-7B5B4B1AB458}">
      <dsp:nvSpPr>
        <dsp:cNvPr id="0" name=""/>
        <dsp:cNvSpPr/>
      </dsp:nvSpPr>
      <dsp:spPr>
        <a:xfrm>
          <a:off x="2439350" y="28836"/>
          <a:ext cx="3602576" cy="1017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Academy of Nutrition and Dietetics</a:t>
          </a:r>
        </a:p>
      </dsp:txBody>
      <dsp:txXfrm>
        <a:off x="2439350" y="28836"/>
        <a:ext cx="3602576" cy="1017194"/>
      </dsp:txXfrm>
    </dsp:sp>
    <dsp:sp modelId="{59151EE6-A79B-45D1-B115-91EACFEF622E}">
      <dsp:nvSpPr>
        <dsp:cNvPr id="0" name=""/>
        <dsp:cNvSpPr/>
      </dsp:nvSpPr>
      <dsp:spPr>
        <a:xfrm>
          <a:off x="849557" y="1445450"/>
          <a:ext cx="2034388" cy="1017194"/>
        </a:xfrm>
        <a:prstGeom prst="rect">
          <a:avLst/>
        </a:prstGeom>
        <a:solidFill>
          <a:srgbClr val="FC6D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ACEND</a:t>
          </a:r>
        </a:p>
      </dsp:txBody>
      <dsp:txXfrm>
        <a:off x="849557" y="1445450"/>
        <a:ext cx="2034388" cy="1017194"/>
      </dsp:txXfrm>
    </dsp:sp>
    <dsp:sp modelId="{F1A83155-B587-4045-859C-AAB8662C78E8}">
      <dsp:nvSpPr>
        <dsp:cNvPr id="0" name=""/>
        <dsp:cNvSpPr/>
      </dsp:nvSpPr>
      <dsp:spPr>
        <a:xfrm>
          <a:off x="3225336" y="1445450"/>
          <a:ext cx="2034388" cy="1017194"/>
        </a:xfrm>
        <a:prstGeom prst="rect">
          <a:avLst/>
        </a:prstGeom>
        <a:solidFill>
          <a:srgbClr val="F9BE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BOD</a:t>
          </a:r>
        </a:p>
      </dsp:txBody>
      <dsp:txXfrm>
        <a:off x="3225336" y="1445450"/>
        <a:ext cx="2034388" cy="1017194"/>
      </dsp:txXfrm>
    </dsp:sp>
    <dsp:sp modelId="{528460E6-D1E5-4AA6-8A33-CE2132344582}">
      <dsp:nvSpPr>
        <dsp:cNvPr id="0" name=""/>
        <dsp:cNvSpPr/>
      </dsp:nvSpPr>
      <dsp:spPr>
        <a:xfrm>
          <a:off x="5560062" y="1445450"/>
          <a:ext cx="2034388" cy="1017194"/>
        </a:xfrm>
        <a:prstGeom prst="rect">
          <a:avLst/>
        </a:prstGeom>
        <a:solidFill>
          <a:srgbClr val="5F93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CDR</a:t>
          </a:r>
        </a:p>
      </dsp:txBody>
      <dsp:txXfrm>
        <a:off x="5560062" y="1445450"/>
        <a:ext cx="2034388" cy="1017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634490" y="714729"/>
          <a:ext cx="5335001" cy="2551171"/>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3000" kern="1200" dirty="0">
              <a:solidFill>
                <a:schemeClr val="tx1"/>
              </a:solidFill>
              <a:latin typeface="+mn-lt"/>
            </a:rPr>
            <a:t>d) Must be trained on strategies to recognize and monitor biases in self and others and reduce instances of microaggression and discrimination</a:t>
          </a:r>
          <a:endParaRPr lang="en-US" sz="3000" kern="1200" dirty="0"/>
        </a:p>
      </dsp:txBody>
      <dsp:txXfrm>
        <a:off x="634490" y="714729"/>
        <a:ext cx="5335001" cy="2551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2322" y="63636"/>
          <a:ext cx="3115594" cy="1710815"/>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3100" kern="1200" dirty="0">
              <a:solidFill>
                <a:schemeClr val="tx2">
                  <a:lumMod val="50000"/>
                </a:schemeClr>
              </a:solidFill>
              <a:latin typeface="+mn-lt"/>
            </a:rPr>
            <a:t>Required Element 3.1: Curriculum Components</a:t>
          </a:r>
          <a:endParaRPr lang="en-US" sz="3100" kern="1200" dirty="0"/>
        </a:p>
      </dsp:txBody>
      <dsp:txXfrm>
        <a:off x="2322" y="63636"/>
        <a:ext cx="3115594" cy="1710815"/>
      </dsp:txXfrm>
    </dsp:sp>
    <dsp:sp modelId="{9F0F9D7F-3E56-4DB4-A9E4-3C46A6B901C1}">
      <dsp:nvSpPr>
        <dsp:cNvPr id="0" name=""/>
        <dsp:cNvSpPr/>
      </dsp:nvSpPr>
      <dsp:spPr>
        <a:xfrm>
          <a:off x="3470082" y="896"/>
          <a:ext cx="3168669" cy="1901201"/>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3100" kern="1200" dirty="0">
              <a:solidFill>
                <a:schemeClr val="tx2">
                  <a:lumMod val="50000"/>
                </a:schemeClr>
              </a:solidFill>
              <a:latin typeface="+mn-lt"/>
            </a:rPr>
            <a:t>Required Element 3.2: Curriculum Map </a:t>
          </a:r>
          <a:endParaRPr lang="en-US" sz="3100" kern="1200" dirty="0"/>
        </a:p>
      </dsp:txBody>
      <dsp:txXfrm>
        <a:off x="3470082" y="896"/>
        <a:ext cx="3168669" cy="1901201"/>
      </dsp:txXfrm>
    </dsp:sp>
    <dsp:sp modelId="{A8055E5E-B465-4D8D-B4EB-1F0FE0B96CC6}">
      <dsp:nvSpPr>
        <dsp:cNvPr id="0" name=""/>
        <dsp:cNvSpPr/>
      </dsp:nvSpPr>
      <dsp:spPr>
        <a:xfrm>
          <a:off x="1753851" y="2218964"/>
          <a:ext cx="3168669" cy="1901201"/>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3100" kern="1200" dirty="0">
              <a:solidFill>
                <a:schemeClr val="tx2">
                  <a:lumMod val="50000"/>
                </a:schemeClr>
              </a:solidFill>
              <a:latin typeface="+mn-lt"/>
            </a:rPr>
            <a:t>Required Element 3.3: Learning Activities</a:t>
          </a:r>
          <a:endParaRPr lang="en-US" sz="3100" kern="1200" dirty="0"/>
        </a:p>
      </dsp:txBody>
      <dsp:txXfrm>
        <a:off x="1753851" y="2218964"/>
        <a:ext cx="3168669" cy="190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D2DE6-C507-40D2-9A68-504A0EB49972}">
      <dsp:nvSpPr>
        <dsp:cNvPr id="0" name=""/>
        <dsp:cNvSpPr/>
      </dsp:nvSpPr>
      <dsp:spPr>
        <a:xfrm>
          <a:off x="331831" y="0"/>
          <a:ext cx="1801511" cy="18015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59690" y="135113"/>
        <a:ext cx="945793" cy="306256"/>
      </dsp:txXfrm>
    </dsp:sp>
    <dsp:sp modelId="{E3BB6DEA-8B28-4EF1-8F95-D7C9BB6BECEF}">
      <dsp:nvSpPr>
        <dsp:cNvPr id="0" name=""/>
        <dsp:cNvSpPr/>
      </dsp:nvSpPr>
      <dsp:spPr>
        <a:xfrm>
          <a:off x="557020" y="450377"/>
          <a:ext cx="1351133" cy="135113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754889" y="788161"/>
        <a:ext cx="955395" cy="675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BF10-BAD2-4CDE-8D0D-F23B748F7F3F}">
      <dsp:nvSpPr>
        <dsp:cNvPr id="0" name=""/>
        <dsp:cNvSpPr/>
      </dsp:nvSpPr>
      <dsp:spPr>
        <a:xfrm rot="16200000">
          <a:off x="-853977" y="854695"/>
          <a:ext cx="3575407" cy="186601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661" bIns="0" numCol="1" spcCol="1270" anchor="ctr" anchorCtr="0">
          <a:noAutofit/>
        </a:bodyPr>
        <a:lstStyle/>
        <a:p>
          <a:pPr marL="0" lvl="0" indent="0" algn="ctr" defTabSz="1066800">
            <a:lnSpc>
              <a:spcPct val="90000"/>
            </a:lnSpc>
            <a:spcBef>
              <a:spcPct val="0"/>
            </a:spcBef>
            <a:spcAft>
              <a:spcPct val="35000"/>
            </a:spcAft>
            <a:buNone/>
          </a:pPr>
          <a:r>
            <a:rPr lang="en-US" sz="2400" kern="1200" dirty="0"/>
            <a:t>Required Element 4.1:</a:t>
          </a:r>
        </a:p>
        <a:p>
          <a:pPr marL="0" lvl="0" indent="0" algn="ctr" defTabSz="1066800">
            <a:lnSpc>
              <a:spcPct val="90000"/>
            </a:lnSpc>
            <a:spcBef>
              <a:spcPct val="0"/>
            </a:spcBef>
            <a:spcAft>
              <a:spcPct val="35000"/>
            </a:spcAft>
            <a:buNone/>
          </a:pPr>
          <a:r>
            <a:rPr lang="en-US" sz="2400" kern="1200" dirty="0"/>
            <a:t>Assessment Plan</a:t>
          </a:r>
        </a:p>
      </dsp:txBody>
      <dsp:txXfrm rot="5400000">
        <a:off x="718" y="715081"/>
        <a:ext cx="1866016" cy="2145245"/>
      </dsp:txXfrm>
    </dsp:sp>
    <dsp:sp modelId="{47C2085D-E4CF-419C-9330-A92CB7EE416E}">
      <dsp:nvSpPr>
        <dsp:cNvPr id="0" name=""/>
        <dsp:cNvSpPr/>
      </dsp:nvSpPr>
      <dsp:spPr>
        <a:xfrm rot="16200000">
          <a:off x="1151990" y="854695"/>
          <a:ext cx="3575407" cy="1866016"/>
        </a:xfrm>
        <a:prstGeom prst="flowChartManualOperation">
          <a:avLst/>
        </a:prstGeom>
        <a:solidFill>
          <a:srgbClr val="A358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661" bIns="0" numCol="1" spcCol="1270" anchor="ctr" anchorCtr="0">
          <a:noAutofit/>
        </a:bodyPr>
        <a:lstStyle/>
        <a:p>
          <a:pPr marL="0" lvl="0" indent="0" algn="ctr" defTabSz="1066800">
            <a:lnSpc>
              <a:spcPct val="90000"/>
            </a:lnSpc>
            <a:spcBef>
              <a:spcPct val="0"/>
            </a:spcBef>
            <a:spcAft>
              <a:spcPct val="35000"/>
            </a:spcAft>
            <a:buNone/>
          </a:pPr>
          <a:r>
            <a:rPr lang="en-US" sz="2400" kern="1200" dirty="0"/>
            <a:t>Required Element 4.2: </a:t>
          </a:r>
        </a:p>
        <a:p>
          <a:pPr marL="0" lvl="0" indent="0" algn="ctr" defTabSz="1066800">
            <a:lnSpc>
              <a:spcPct val="90000"/>
            </a:lnSpc>
            <a:spcBef>
              <a:spcPct val="0"/>
            </a:spcBef>
            <a:spcAft>
              <a:spcPct val="35000"/>
            </a:spcAft>
            <a:buNone/>
          </a:pPr>
          <a:r>
            <a:rPr lang="en-US" sz="2400" kern="1200" dirty="0"/>
            <a:t>Data Collection and Analysis</a:t>
          </a:r>
        </a:p>
      </dsp:txBody>
      <dsp:txXfrm rot="5400000">
        <a:off x="2006685" y="715081"/>
        <a:ext cx="1866016" cy="2145245"/>
      </dsp:txXfrm>
    </dsp:sp>
    <dsp:sp modelId="{89225416-E118-483F-B636-9549A2FE2D7A}">
      <dsp:nvSpPr>
        <dsp:cNvPr id="0" name=""/>
        <dsp:cNvSpPr/>
      </dsp:nvSpPr>
      <dsp:spPr>
        <a:xfrm rot="16200000">
          <a:off x="3157957" y="854695"/>
          <a:ext cx="3575407" cy="1866016"/>
        </a:xfrm>
        <a:prstGeom prst="flowChartManualOperation">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661" bIns="0" numCol="1" spcCol="1270" anchor="ctr" anchorCtr="0">
          <a:noAutofit/>
        </a:bodyPr>
        <a:lstStyle/>
        <a:p>
          <a:pPr marL="0" lvl="0" indent="0" algn="ctr" defTabSz="1066800">
            <a:lnSpc>
              <a:spcPct val="90000"/>
            </a:lnSpc>
            <a:spcBef>
              <a:spcPct val="0"/>
            </a:spcBef>
            <a:spcAft>
              <a:spcPct val="35000"/>
            </a:spcAft>
            <a:buNone/>
          </a:pPr>
          <a:r>
            <a:rPr lang="en-US" sz="2400" kern="1200" dirty="0"/>
            <a:t>Required Element 4.3: On-going Curriculum Review</a:t>
          </a:r>
        </a:p>
      </dsp:txBody>
      <dsp:txXfrm rot="5400000">
        <a:off x="4012652" y="715081"/>
        <a:ext cx="1866016" cy="2145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59907" y="196914"/>
          <a:ext cx="3477631" cy="2796808"/>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200" kern="1200" dirty="0">
              <a:solidFill>
                <a:schemeClr val="tx2">
                  <a:lumMod val="50000"/>
                </a:schemeClr>
              </a:solidFill>
              <a:latin typeface="+mn-lt"/>
            </a:rPr>
            <a:t>The program must have a </a:t>
          </a:r>
          <a:r>
            <a:rPr lang="en-US" sz="2200" kern="1200" dirty="0">
              <a:solidFill>
                <a:schemeClr val="bg1"/>
              </a:solidFill>
              <a:latin typeface="+mn-lt"/>
            </a:rPr>
            <a:t>plan</a:t>
          </a:r>
          <a:r>
            <a:rPr lang="en-US" sz="2200" kern="1200" dirty="0">
              <a:solidFill>
                <a:schemeClr val="tx2">
                  <a:lumMod val="50000"/>
                </a:schemeClr>
              </a:solidFill>
              <a:latin typeface="+mn-lt"/>
            </a:rPr>
            <a:t> for </a:t>
          </a:r>
          <a:r>
            <a:rPr lang="en-US" sz="2200" kern="1200" dirty="0">
              <a:solidFill>
                <a:schemeClr val="bg1"/>
              </a:solidFill>
              <a:latin typeface="+mn-lt"/>
            </a:rPr>
            <a:t>on-going assessment </a:t>
          </a:r>
          <a:r>
            <a:rPr lang="en-US" sz="2200" kern="1200" dirty="0">
              <a:solidFill>
                <a:schemeClr val="tx2">
                  <a:lumMod val="50000"/>
                </a:schemeClr>
              </a:solidFill>
              <a:latin typeface="+mn-lt"/>
            </a:rPr>
            <a:t>of students’ attainment of core knowledge and/or competencies.</a:t>
          </a:r>
          <a:endParaRPr lang="en-US" sz="2200" kern="1200" dirty="0"/>
        </a:p>
      </dsp:txBody>
      <dsp:txXfrm>
        <a:off x="59907" y="196914"/>
        <a:ext cx="3477631" cy="2796808"/>
      </dsp:txXfrm>
    </dsp:sp>
    <dsp:sp modelId="{9F0F9D7F-3E56-4DB4-A9E4-3C46A6B901C1}">
      <dsp:nvSpPr>
        <dsp:cNvPr id="0" name=""/>
        <dsp:cNvSpPr/>
      </dsp:nvSpPr>
      <dsp:spPr>
        <a:xfrm>
          <a:off x="3767270" y="214421"/>
          <a:ext cx="3477631" cy="2761795"/>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1900" kern="1200" dirty="0">
              <a:solidFill>
                <a:schemeClr val="tx2">
                  <a:lumMod val="50000"/>
                </a:schemeClr>
              </a:solidFill>
              <a:latin typeface="+mn-lt"/>
            </a:rPr>
            <a:t>The plan must identify </a:t>
          </a:r>
          <a:r>
            <a:rPr lang="en-US" sz="1900" kern="1200" dirty="0">
              <a:solidFill>
                <a:schemeClr val="bg1"/>
              </a:solidFill>
              <a:latin typeface="+mn-lt"/>
            </a:rPr>
            <a:t>summative assessment methods used</a:t>
          </a:r>
          <a:r>
            <a:rPr lang="en-US" sz="1900" kern="1200" dirty="0">
              <a:solidFill>
                <a:schemeClr val="tx2">
                  <a:lumMod val="50000"/>
                </a:schemeClr>
              </a:solidFill>
              <a:latin typeface="+mn-lt"/>
            </a:rPr>
            <a:t>, as well as courses and/or supervised practice </a:t>
          </a:r>
          <a:r>
            <a:rPr lang="en-US" sz="1900" kern="1200" dirty="0">
              <a:solidFill>
                <a:schemeClr val="bg1"/>
              </a:solidFill>
              <a:latin typeface="+mn-lt"/>
            </a:rPr>
            <a:t>learning activities </a:t>
          </a:r>
          <a:r>
            <a:rPr lang="en-US" sz="1900" kern="1200" dirty="0">
              <a:solidFill>
                <a:schemeClr val="tx2">
                  <a:lumMod val="50000"/>
                </a:schemeClr>
              </a:solidFill>
              <a:latin typeface="+mn-lt"/>
            </a:rPr>
            <a:t>in which assessment will occur and the </a:t>
          </a:r>
          <a:r>
            <a:rPr lang="en-US" sz="1900" kern="1200" dirty="0">
              <a:solidFill>
                <a:schemeClr val="bg1"/>
              </a:solidFill>
              <a:latin typeface="+mn-lt"/>
            </a:rPr>
            <a:t>process for tracking </a:t>
          </a:r>
          <a:r>
            <a:rPr lang="en-US" sz="1900" kern="1200" dirty="0">
              <a:solidFill>
                <a:schemeClr val="tx2">
                  <a:lumMod val="50000"/>
                </a:schemeClr>
              </a:solidFill>
              <a:latin typeface="+mn-lt"/>
            </a:rPr>
            <a:t>individual student’s demonstration of core knowledge and/or competencies.</a:t>
          </a:r>
          <a:endParaRPr lang="en-US" sz="1900" kern="1200" dirty="0"/>
        </a:p>
      </dsp:txBody>
      <dsp:txXfrm>
        <a:off x="3767270" y="214421"/>
        <a:ext cx="3477631" cy="2761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40881-3745-4FFF-A004-7387F7E44D35}">
      <dsp:nvSpPr>
        <dsp:cNvPr id="0" name=""/>
        <dsp:cNvSpPr/>
      </dsp:nvSpPr>
      <dsp:spPr>
        <a:xfrm>
          <a:off x="43750" y="187830"/>
          <a:ext cx="3609072" cy="3177624"/>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400" kern="1200" dirty="0">
              <a:solidFill>
                <a:schemeClr val="tx2">
                  <a:lumMod val="50000"/>
                </a:schemeClr>
              </a:solidFill>
              <a:latin typeface="+mn-lt"/>
            </a:rPr>
            <a:t>The program must have a plan for assessment of </a:t>
          </a:r>
          <a:r>
            <a:rPr lang="en-US" sz="2400" kern="1200" dirty="0">
              <a:solidFill>
                <a:schemeClr val="bg1"/>
              </a:solidFill>
              <a:latin typeface="+mn-lt"/>
            </a:rPr>
            <a:t>competencies</a:t>
          </a:r>
          <a:r>
            <a:rPr lang="en-US" sz="2400" kern="1200" dirty="0">
              <a:solidFill>
                <a:schemeClr val="tx2">
                  <a:lumMod val="50000"/>
                </a:schemeClr>
              </a:solidFill>
              <a:latin typeface="+mn-lt"/>
            </a:rPr>
            <a:t>.</a:t>
          </a:r>
        </a:p>
      </dsp:txBody>
      <dsp:txXfrm>
        <a:off x="43750" y="187830"/>
        <a:ext cx="3609072" cy="3177624"/>
      </dsp:txXfrm>
    </dsp:sp>
    <dsp:sp modelId="{CC712416-CC21-4D50-BCD9-6DB7855DD8A5}">
      <dsp:nvSpPr>
        <dsp:cNvPr id="0" name=""/>
        <dsp:cNvSpPr/>
      </dsp:nvSpPr>
      <dsp:spPr>
        <a:xfrm>
          <a:off x="3783383" y="176276"/>
          <a:ext cx="3491933" cy="3144343"/>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1800" kern="1200" dirty="0">
              <a:solidFill>
                <a:schemeClr val="tx2">
                  <a:lumMod val="50000"/>
                </a:schemeClr>
              </a:solidFill>
              <a:latin typeface="+mn-lt"/>
            </a:rPr>
            <a:t>The plan must identify summative assessment methods used, as well as courses and/or </a:t>
          </a:r>
          <a:r>
            <a:rPr lang="en-US" sz="1800" kern="1200" dirty="0">
              <a:solidFill>
                <a:schemeClr val="bg1"/>
              </a:solidFill>
              <a:latin typeface="+mn-lt"/>
            </a:rPr>
            <a:t>supervised experiential learning</a:t>
          </a:r>
          <a:r>
            <a:rPr lang="en-US" sz="1800" kern="1200" dirty="0">
              <a:solidFill>
                <a:schemeClr val="tx2">
                  <a:lumMod val="50000"/>
                </a:schemeClr>
              </a:solidFill>
              <a:latin typeface="+mn-lt"/>
            </a:rPr>
            <a:t> activities in which assessment will occur and the process for tracking individual student’s demonstration of </a:t>
          </a:r>
          <a:r>
            <a:rPr lang="en-US" sz="1800" kern="1200" dirty="0">
              <a:solidFill>
                <a:schemeClr val="bg1"/>
              </a:solidFill>
              <a:latin typeface="+mn-lt"/>
            </a:rPr>
            <a:t>performance indicators/competencies</a:t>
          </a:r>
          <a:r>
            <a:rPr lang="en-US" sz="2400" kern="1200" dirty="0">
              <a:solidFill>
                <a:schemeClr val="tx2">
                  <a:lumMod val="50000"/>
                </a:schemeClr>
              </a:solidFill>
              <a:latin typeface="+mn-lt"/>
            </a:rPr>
            <a:t>.</a:t>
          </a:r>
        </a:p>
      </dsp:txBody>
      <dsp:txXfrm>
        <a:off x="3783383" y="176276"/>
        <a:ext cx="3491933" cy="3144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61953" y="0"/>
          <a:ext cx="5300848" cy="2526961"/>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400" kern="1200" dirty="0">
              <a:solidFill>
                <a:schemeClr val="tx2">
                  <a:lumMod val="50000"/>
                </a:schemeClr>
              </a:solidFill>
              <a:latin typeface="+mn-lt"/>
            </a:rPr>
            <a:t>The program must document that data on student core knowledge and/or competency attainment are collected, summarized and analyzed for use in curricular review and improvement.</a:t>
          </a:r>
          <a:endParaRPr lang="en-US" sz="2400" kern="1200" dirty="0"/>
        </a:p>
      </dsp:txBody>
      <dsp:txXfrm>
        <a:off x="61953" y="0"/>
        <a:ext cx="5300848" cy="25269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0" y="1069291"/>
          <a:ext cx="3755380" cy="2253228"/>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300" kern="1200" dirty="0">
              <a:solidFill>
                <a:schemeClr val="tx2">
                  <a:lumMod val="50000"/>
                </a:schemeClr>
              </a:solidFill>
              <a:latin typeface="+mn-lt"/>
            </a:rPr>
            <a:t>Faculty within the academic unit must meet the sponsoring organization‘s criteria for appointment, </a:t>
          </a:r>
          <a:endParaRPr lang="en-US" sz="2300" kern="1200" dirty="0"/>
        </a:p>
      </dsp:txBody>
      <dsp:txXfrm>
        <a:off x="0" y="1069291"/>
        <a:ext cx="3755380" cy="2253228"/>
      </dsp:txXfrm>
    </dsp:sp>
    <dsp:sp modelId="{9F0F9D7F-3E56-4DB4-A9E4-3C46A6B901C1}">
      <dsp:nvSpPr>
        <dsp:cNvPr id="0" name=""/>
        <dsp:cNvSpPr/>
      </dsp:nvSpPr>
      <dsp:spPr>
        <a:xfrm>
          <a:off x="4133661" y="1077966"/>
          <a:ext cx="3967934" cy="2253228"/>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300" kern="1200" dirty="0">
              <a:solidFill>
                <a:schemeClr val="tx2">
                  <a:lumMod val="50000"/>
                </a:schemeClr>
              </a:solidFill>
              <a:latin typeface="+mn-lt"/>
            </a:rPr>
            <a:t> have sufficient education in a field related to the subject in which they teach </a:t>
          </a:r>
          <a:r>
            <a:rPr lang="en-US" sz="2300" b="1" kern="1200" dirty="0">
              <a:solidFill>
                <a:schemeClr val="tx2">
                  <a:lumMod val="50000"/>
                </a:schemeClr>
              </a:solidFill>
              <a:latin typeface="+mn-lt"/>
            </a:rPr>
            <a:t>OR</a:t>
          </a:r>
        </a:p>
        <a:p>
          <a:pPr marL="0" lvl="0" indent="0" algn="ctr" defTabSz="10223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2300" kern="1200" dirty="0">
              <a:solidFill>
                <a:schemeClr val="tx2">
                  <a:lumMod val="50000"/>
                </a:schemeClr>
              </a:solidFill>
              <a:latin typeface="+mn-lt"/>
            </a:rPr>
            <a:t>must meet the institution’s policy for education and/or equivalent experience</a:t>
          </a:r>
          <a:endParaRPr lang="en-US" sz="2300" kern="1200" dirty="0"/>
        </a:p>
      </dsp:txBody>
      <dsp:txXfrm>
        <a:off x="4133661" y="1077966"/>
        <a:ext cx="3967934" cy="22532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A7A3-E177-4184-85AC-D53B89867282}">
      <dsp:nvSpPr>
        <dsp:cNvPr id="0" name=""/>
        <dsp:cNvSpPr/>
      </dsp:nvSpPr>
      <dsp:spPr>
        <a:xfrm>
          <a:off x="1059630" y="1772"/>
          <a:ext cx="4783457" cy="1711805"/>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1900" kern="1200" dirty="0">
              <a:solidFill>
                <a:schemeClr val="tx2">
                  <a:lumMod val="50000"/>
                </a:schemeClr>
              </a:solidFill>
              <a:latin typeface="+mn-lt"/>
            </a:rPr>
            <a:t>b) must show evidence of continued competence appropriate to their teaching responsibilities </a:t>
          </a:r>
          <a:endParaRPr lang="en-US" sz="1900" kern="1200" dirty="0"/>
        </a:p>
      </dsp:txBody>
      <dsp:txXfrm>
        <a:off x="1059630" y="1772"/>
        <a:ext cx="4783457" cy="1711805"/>
      </dsp:txXfrm>
    </dsp:sp>
    <dsp:sp modelId="{9F0F9D7F-3E56-4DB4-A9E4-3C46A6B901C1}">
      <dsp:nvSpPr>
        <dsp:cNvPr id="0" name=""/>
        <dsp:cNvSpPr/>
      </dsp:nvSpPr>
      <dsp:spPr>
        <a:xfrm>
          <a:off x="1040227" y="2012539"/>
          <a:ext cx="4822262" cy="1895361"/>
        </a:xfrm>
        <a:prstGeom prst="rect">
          <a:avLst/>
        </a:prstGeom>
        <a:solidFill>
          <a:srgbClr val="F3B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1900" kern="1200" dirty="0">
              <a:solidFill>
                <a:schemeClr val="tx2">
                  <a:lumMod val="50000"/>
                </a:schemeClr>
              </a:solidFill>
              <a:latin typeface="+mn-lt"/>
            </a:rPr>
            <a:t> c) m</a:t>
          </a:r>
          <a:r>
            <a:rPr lang="en-US" sz="1900" kern="1200" dirty="0">
              <a:solidFill>
                <a:schemeClr val="tx1"/>
              </a:solidFill>
              <a:latin typeface="+mn-lt"/>
            </a:rPr>
            <a:t>ust be provided with orientation to the mission, goals, and objectives of the program, the ACEND standards and knowledge/competencies; </a:t>
          </a:r>
        </a:p>
        <a:p>
          <a:pPr marL="0" lvl="0" indent="0" algn="ctr" defTabSz="844550">
            <a:lnSpc>
              <a:spcPct val="90000"/>
            </a:lnSpc>
            <a:spcBef>
              <a:spcPct val="0"/>
            </a:spcBef>
            <a:spcAft>
              <a:spcPct val="35000"/>
            </a:spcAft>
            <a:buClr>
              <a:schemeClr val="accent6">
                <a:lumMod val="60000"/>
                <a:lumOff val="40000"/>
              </a:schemeClr>
            </a:buClr>
            <a:buFont typeface="Arial" panose="020B0604020202020204" pitchFamily="34" charset="0"/>
            <a:buNone/>
          </a:pPr>
          <a:r>
            <a:rPr lang="en-US" sz="1900" kern="1200" dirty="0">
              <a:solidFill>
                <a:schemeClr val="tx1"/>
              </a:solidFill>
              <a:latin typeface="+mn-lt"/>
            </a:rPr>
            <a:t>must be trained in the use of distance education pedagogy</a:t>
          </a:r>
          <a:endParaRPr lang="en-US" sz="1900" kern="1200" dirty="0"/>
        </a:p>
      </dsp:txBody>
      <dsp:txXfrm>
        <a:off x="1040227" y="2012539"/>
        <a:ext cx="4822262" cy="18953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8C20EA-113C-40FF-B408-D57616141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13DE88-679D-436E-95EB-A06573380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D8273-9A8E-4413-8B6C-02F694366CE4}" type="datetimeFigureOut">
              <a:rPr lang="en-US" smtClean="0"/>
              <a:t>5/31/2022</a:t>
            </a:fld>
            <a:endParaRPr lang="en-US"/>
          </a:p>
        </p:txBody>
      </p:sp>
      <p:sp>
        <p:nvSpPr>
          <p:cNvPr id="4" name="Footer Placeholder 3">
            <a:extLst>
              <a:ext uri="{FF2B5EF4-FFF2-40B4-BE49-F238E27FC236}">
                <a16:creationId xmlns:a16="http://schemas.microsoft.com/office/drawing/2014/main" id="{0DD8F015-1B95-4EBB-98AF-469E314C24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0526F1-DE4F-48FF-AD67-65F3554B3B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B995B-EFD5-4F8C-996E-F6C62D1B088E}" type="slidenum">
              <a:rPr lang="en-US" smtClean="0"/>
              <a:t>‹#›</a:t>
            </a:fld>
            <a:endParaRPr lang="en-US"/>
          </a:p>
        </p:txBody>
      </p:sp>
    </p:spTree>
    <p:extLst>
      <p:ext uri="{BB962C8B-B14F-4D97-AF65-F5344CB8AC3E}">
        <p14:creationId xmlns:p14="http://schemas.microsoft.com/office/powerpoint/2010/main" val="165686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076C-6C74-4D95-9C7C-14208EB8B1EC}" type="datetimeFigureOut">
              <a:rPr lang="en-US" smtClean="0"/>
              <a:t>5/31/2022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D5717-4DD5-47B4-8EE2-FCCB5A910B3E}" type="slidenum">
              <a:rPr lang="en-US" smtClean="0"/>
              <a:t>‹#›</a:t>
            </a:fld>
            <a:endParaRPr lang="en-US"/>
          </a:p>
        </p:txBody>
      </p:sp>
    </p:spTree>
    <p:extLst>
      <p:ext uri="{BB962C8B-B14F-4D97-AF65-F5344CB8AC3E}">
        <p14:creationId xmlns:p14="http://schemas.microsoft.com/office/powerpoint/2010/main" val="310970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Times New Roman" panose="02020603050405020304" pitchFamily="18" charset="0"/>
              <a:buNone/>
            </a:pPr>
            <a:r>
              <a:rPr lang="en-US" dirty="0"/>
              <a:t>Welcome to the ACEND 2022 and Nutrition and Dietetics Graduate Program Accreditation</a:t>
            </a:r>
            <a:r>
              <a:rPr lang="en-US" baseline="0" dirty="0"/>
              <a:t> Standards Overview for Faculty and Preceptors. </a:t>
            </a:r>
          </a:p>
          <a:p>
            <a:pPr marL="0" marR="0" lvl="0" indent="0">
              <a:spcBef>
                <a:spcPts val="0"/>
              </a:spcBef>
              <a:spcAft>
                <a:spcPts val="0"/>
              </a:spcAft>
              <a:buSzPts val="1000"/>
              <a:buFont typeface="Times New Roman" panose="02020603050405020304" pitchFamily="18" charset="0"/>
              <a:buNone/>
            </a:pPr>
            <a:endParaRPr lang="en-US" baseline="0" dirty="0"/>
          </a:p>
          <a:p>
            <a:pPr marL="0" marR="0" lvl="0" indent="0">
              <a:spcBef>
                <a:spcPts val="0"/>
              </a:spcBef>
              <a:spcAft>
                <a:spcPts val="0"/>
              </a:spcAft>
              <a:buSzPts val="1000"/>
              <a:buFont typeface="Times New Roman" panose="02020603050405020304" pitchFamily="18" charset="0"/>
              <a:buNone/>
            </a:pPr>
            <a:r>
              <a:rPr lang="en-US" baseline="0" dirty="0"/>
              <a:t>This training is intended as a supplement to faculty and preceptor trainings provided by our ACEND-accredited program as an orientation to ACEND and the role of faculty and preceptors, like yourselves, in the accreditation process. Use of this training should assist our program in partially complying with Required Element 5.2.c. which states: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Program faculty and instructors must be provided orientation to the mission, goals and objectives of the nutrition and dietetics program, the ACEND Standards and required knowledge and competencies. Program faculty must be trained in the use of distance education pedagogy and recommended practices.”</a:t>
            </a: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a:t>
            </a:fld>
            <a:endParaRPr lang="en-US"/>
          </a:p>
        </p:txBody>
      </p:sp>
    </p:spTree>
    <p:extLst>
      <p:ext uri="{BB962C8B-B14F-4D97-AF65-F5344CB8AC3E}">
        <p14:creationId xmlns:p14="http://schemas.microsoft.com/office/powerpoint/2010/main" val="1630130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 like to summarize</a:t>
            </a:r>
            <a:r>
              <a:rPr lang="en-US" baseline="0" dirty="0"/>
              <a:t> the roles that the Program Director, faculty and preceptors play in ACEND accredited programs. Program directors manage all of the duties related to maintaining compliance with the ACEND Standards. They may delegate tasks to faculty and preceptors, such as data collection, and ensure these individuals have adequate knowledge of the topics they teach, as well as understand program policies and the ACEND Standards. They are also responsible for reporting data to ACEND at least annually and at the end of the program’s seven-year accreditation cycle. Required Element 1.5 lists additional Program Director duties in detail.</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10</a:t>
            </a:fld>
            <a:endParaRPr lang="en-US"/>
          </a:p>
        </p:txBody>
      </p:sp>
    </p:spTree>
    <p:extLst>
      <p:ext uri="{BB962C8B-B14F-4D97-AF65-F5344CB8AC3E}">
        <p14:creationId xmlns:p14="http://schemas.microsoft.com/office/powerpoint/2010/main" val="159346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Faculty and Preceptors are the “boots on the ground” for</a:t>
            </a:r>
            <a:r>
              <a:rPr lang="en-US" baseline="0" dirty="0"/>
              <a:t> a program. That is to say, faculty and preceptors implement many of the learning experiences that afford students or interns the opportunity to gain knowledge and skills throughout the program. Program Directors rely on faculty and preceptors to conduct fair assessments of their students and interns, alert the Program Director to any problems and track outcomes on certain assignments and experiences to help the program director demonstrate student or intern achievement. There are also administrative tasks, such as providing a CV or ensuring knowledge and competencies are included on course or rotation syllabi, that help the program stay in compliance with the ACEND Standards.</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11</a:t>
            </a:fld>
            <a:endParaRPr lang="en-US"/>
          </a:p>
        </p:txBody>
      </p:sp>
    </p:spTree>
    <p:extLst>
      <p:ext uri="{BB962C8B-B14F-4D97-AF65-F5344CB8AC3E}">
        <p14:creationId xmlns:p14="http://schemas.microsoft.com/office/powerpoint/2010/main" val="328737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3 contains</a:t>
            </a:r>
            <a:r>
              <a:rPr lang="en-US" baseline="0" dirty="0"/>
              <a:t> all of the requirements for an ACEND-accredited program’s curriculum. I will discuss each required element in this standard, as Faculty and Preceptors are the primary individuals responsible with implementing curriculum. First, I will address Standard 3 in the 2022 Standards, then will address Standard 3 in the Future Education Model Standards. </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12</a:t>
            </a:fld>
            <a:endParaRPr lang="en-US"/>
          </a:p>
        </p:txBody>
      </p:sp>
    </p:spTree>
    <p:extLst>
      <p:ext uri="{BB962C8B-B14F-4D97-AF65-F5344CB8AC3E}">
        <p14:creationId xmlns:p14="http://schemas.microsoft.com/office/powerpoint/2010/main" val="16805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Before we</a:t>
            </a:r>
            <a:r>
              <a:rPr lang="en-US" baseline="0" dirty="0"/>
              <a:t> discuss the 2022 and Future Education Model ACEND Accreditation Standards, I’d like to review a few abbreviations that you will hear me say during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Knowledge and Competencies are the core items that must be included in an ACEND-accredited Nutrition and Dietetics Education program. These knowledge and competencies are different between RDN and NDTR programs, and therefore have different abbreviations.  For example, CRDNs are the competencies for preparing registered dietitian nutritionists and KNDTs are the knowledge statements for preparing nutrition and dietetics technicians, registered.  I will provide more detail about the knowledge and competencies in Standard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many more abbreviations that ACEND-accredited programs use. ACEND posts a guidance information document on its website that includes these abbreviations as well as a glossary of terms. </a:t>
            </a: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13</a:t>
            </a:fld>
            <a:endParaRPr lang="en-US"/>
          </a:p>
        </p:txBody>
      </p:sp>
    </p:spTree>
    <p:extLst>
      <p:ext uri="{BB962C8B-B14F-4D97-AF65-F5344CB8AC3E}">
        <p14:creationId xmlns:p14="http://schemas.microsoft.com/office/powerpoint/2010/main" val="338410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Standard</a:t>
            </a:r>
            <a:r>
              <a:rPr lang="en-US" baseline="0" dirty="0"/>
              <a:t> 3 has three required elements.: Curriculum components, the curriculum map and learning activities. I will discuss each required element in this standard, as Faculty and Preceptors are the primary individuals responsible with implementing curriculum. </a:t>
            </a:r>
          </a:p>
          <a:p>
            <a:endParaRPr lang="en-US" baseline="0" dirty="0"/>
          </a:p>
          <a:p>
            <a:r>
              <a:rPr lang="en-US" baseline="0" dirty="0"/>
              <a:t>One change to Standard 3 in the 2022 standards is that a concentration is no longer an ACEND requirement for DIs, CPs, and Individualized Supervised Practice Pathways, or ISPPs; however, programs can always choose to have a concentration and keep or add program specific competency statements, if they wish.</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14</a:t>
            </a:fld>
            <a:endParaRPr lang="en-US"/>
          </a:p>
        </p:txBody>
      </p:sp>
    </p:spTree>
    <p:extLst>
      <p:ext uri="{BB962C8B-B14F-4D97-AF65-F5344CB8AC3E}">
        <p14:creationId xmlns:p14="http://schemas.microsoft.com/office/powerpoint/2010/main" val="321701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required element </a:t>
            </a:r>
            <a:r>
              <a:rPr lang="en-US" sz="1200" baseline="0" dirty="0"/>
              <a:t>contains all of the topics and skills that must be included in the curriculum of an ACEND-accredited program. The program’s curriculum must be designed to ensure the breadth and depth of requisite knowledge and skills needed for: entry-level practice as a registered dietitian nutritionist (CP, ISPP, DI, IDE); nutrition and dietetics technician, registered (DT); dietitian (FDE); or entry to supervised practice to become a registered dietitian nutritionist for (DPDs)</a:t>
            </a: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15</a:t>
            </a:fld>
            <a:endParaRPr lang="en-US"/>
          </a:p>
        </p:txBody>
      </p:sp>
    </p:spTree>
    <p:extLst>
      <p:ext uri="{BB962C8B-B14F-4D97-AF65-F5344CB8AC3E}">
        <p14:creationId xmlns:p14="http://schemas.microsoft.com/office/powerpoint/2010/main" val="124648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baseline="0" dirty="0"/>
              <a:t>Required Components are broad topics that make up the foundation of an ACEND-accredited classroom curriculum. These topics can be covered in prerequisite courses, non-program courses or professional courses or in supervised practice. Since the 2022 Standards do not require a didactic component in Dietetic Internships, the Required Components template is not requested from Dietetic Internship programs.</a:t>
            </a:r>
          </a:p>
          <a:p>
            <a:pPr marL="0" indent="0">
              <a:buNone/>
            </a:pPr>
            <a:endParaRPr lang="en-US" baseline="0" dirty="0"/>
          </a:p>
          <a:p>
            <a:pPr marL="0" indent="0">
              <a:buNone/>
            </a:pPr>
            <a:r>
              <a:rPr lang="en-US" baseline="0" dirty="0"/>
              <a:t>I mentioned the Core Knowledge and Core Competencies earlier by their abbreviations, KRDNs, CRDNs, KNDTs and CNDTs. These are specific pieces of knowledge and skills that students and interns must learn and then be assessed on for proficiency. Before completing the program, a student MUST demonstrate that they have attained the required knowledge and/or achieved competence for each KRDN and CRDN, or KNDT and CNDT, depending on the program type. The program must ensure that graduates have attained the knowledge and/or competency skill sets prior to awarding a verification statement to a student or intern.</a:t>
            </a:r>
          </a:p>
        </p:txBody>
      </p:sp>
      <p:sp>
        <p:nvSpPr>
          <p:cNvPr id="4" name="Slide Number Placeholder 3"/>
          <p:cNvSpPr>
            <a:spLocks noGrp="1"/>
          </p:cNvSpPr>
          <p:nvPr>
            <p:ph type="sldNum" sz="quarter" idx="5"/>
          </p:nvPr>
        </p:nvSpPr>
        <p:spPr/>
        <p:txBody>
          <a:bodyPr/>
          <a:lstStyle/>
          <a:p>
            <a:fld id="{B32D5717-4DD5-47B4-8EE2-FCCB5A910B3E}" type="slidenum">
              <a:rPr lang="en-US" smtClean="0"/>
              <a:t>16</a:t>
            </a:fld>
            <a:endParaRPr lang="en-US"/>
          </a:p>
        </p:txBody>
      </p:sp>
    </p:spTree>
    <p:extLst>
      <p:ext uri="{BB962C8B-B14F-4D97-AF65-F5344CB8AC3E}">
        <p14:creationId xmlns:p14="http://schemas.microsoft.com/office/powerpoint/2010/main" val="425895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Generally,</a:t>
            </a:r>
            <a:r>
              <a:rPr lang="en-US" baseline="0" dirty="0"/>
              <a:t> faculty are responsible for teaching the broad topics included in the required components and the core knowledge required by ACEND, while preceptors generally cover the core competencies.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there are some exceptions to this rule if programs decide to use alternate supervised practice hours. Alternate supervised hours use activities outside of a supervised practice setting, such as role play, case studies and simulations </a:t>
            </a:r>
            <a:r>
              <a:rPr lang="en-US" strike="noStrike" baseline="0" dirty="0"/>
              <a:t>that enable </a:t>
            </a:r>
            <a:r>
              <a:rPr lang="en-US" baseline="0" dirty="0"/>
              <a:t>students or interns to learn skills that promote achievement of competence. Faculty of CP, DT, or DI programs that include a degree may be asked to provide these alternate supervised practice activities in didactic course work. </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17</a:t>
            </a:fld>
            <a:endParaRPr lang="en-US"/>
          </a:p>
        </p:txBody>
      </p:sp>
    </p:spTree>
    <p:extLst>
      <p:ext uri="{BB962C8B-B14F-4D97-AF65-F5344CB8AC3E}">
        <p14:creationId xmlns:p14="http://schemas.microsoft.com/office/powerpoint/2010/main" val="117956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many required components so we will not go through each one during this training; however, I will discuss a few revised or newly added required components in the 2022 standards. Since there are many required components, please refer back to the standards to read all more thoroughly.   </a:t>
            </a:r>
          </a:p>
          <a:p>
            <a:endParaRPr lang="en-US" baseline="0" dirty="0"/>
          </a:p>
          <a:p>
            <a:r>
              <a:rPr lang="en-US" dirty="0"/>
              <a:t>Under Required Component #2, the words documentation skills were added to the communication skills needed for entry into professional practice.</a:t>
            </a:r>
          </a:p>
          <a:p>
            <a:r>
              <a:rPr lang="en-US" dirty="0"/>
              <a:t> </a:t>
            </a:r>
          </a:p>
          <a:p>
            <a:r>
              <a:rPr lang="en-US" dirty="0"/>
              <a:t>Under #5, clinical workflow elements were added. There is a definition for clinical workflows in the guidance document which states “The sequence of processes that are performed within a healthcare establishment, including both administrative and clinical work. For example, it could be: the workflow between a doctor, dietitian or patient/client or the workflow performed during a patient/client visit, or the workflow of healthcare information in electronic or paper formats among people at a clinical practice”</a:t>
            </a:r>
          </a:p>
          <a:p>
            <a:endParaRPr lang="en-US" dirty="0"/>
          </a:p>
          <a:p>
            <a:r>
              <a:rPr lang="en-US" dirty="0"/>
              <a:t>Required Component #10 was added which states Licensure and certification in the practice of nutrition and dietetics. </a:t>
            </a:r>
          </a:p>
          <a:p>
            <a:endParaRPr lang="en-US" dirty="0"/>
          </a:p>
          <a:p>
            <a:r>
              <a:rPr lang="en-US" dirty="0"/>
              <a:t>Obtaining an Individual National Provider Identifier (NPI) number in component 11 was added; Global Nutrition was added to the language under Required Component 14. </a:t>
            </a:r>
          </a:p>
          <a:p>
            <a:endParaRPr lang="en-US" dirty="0"/>
          </a:p>
          <a:p>
            <a:r>
              <a:rPr lang="en-US" dirty="0"/>
              <a:t>For the CP and FDE programs in Required Element 15, the term nutritional genomics was removed. </a:t>
            </a:r>
          </a:p>
          <a:p>
            <a:endParaRPr lang="en-US" dirty="0"/>
          </a:p>
          <a:p>
            <a:r>
              <a:rPr lang="en-US" dirty="0"/>
              <a:t>For Required Components 16 and 17, ACEND reworded and separated the requirements for cultural humility, self-reflection, diversity, equity and inclusion from human behavior, psychology, sociology or anthropology. Note that for this last component, it is an OR statement so it can be any of the following, human behavior, psychology, sociology OR anthropology. </a:t>
            </a:r>
          </a:p>
          <a:p>
            <a:endParaRPr lang="en-US" dirty="0"/>
          </a:p>
          <a:p>
            <a:r>
              <a:rPr lang="en-US" dirty="0"/>
              <a:t>Again, these topics need to be covered somewhere in the curriculum and so are not need to be included as a full course. For example, faculty can likely include the NPI component in a Counseling Course. </a:t>
            </a:r>
          </a:p>
          <a:p>
            <a:endParaRPr lang="en-US" baseline="0" dirty="0"/>
          </a:p>
        </p:txBody>
      </p:sp>
      <p:sp>
        <p:nvSpPr>
          <p:cNvPr id="4" name="Slide Number Placeholder 3"/>
          <p:cNvSpPr>
            <a:spLocks noGrp="1"/>
          </p:cNvSpPr>
          <p:nvPr>
            <p:ph type="sldNum" sz="quarter" idx="10"/>
          </p:nvPr>
        </p:nvSpPr>
        <p:spPr/>
        <p:txBody>
          <a:bodyPr/>
          <a:lstStyle/>
          <a:p>
            <a:fld id="{BA0664C5-5450-4A8C-BB2F-0F578F68B0F5}" type="slidenum">
              <a:rPr lang="en-US" smtClean="0"/>
              <a:t>18</a:t>
            </a:fld>
            <a:endParaRPr lang="en-US"/>
          </a:p>
        </p:txBody>
      </p:sp>
    </p:spTree>
    <p:extLst>
      <p:ext uri="{BB962C8B-B14F-4D97-AF65-F5344CB8AC3E}">
        <p14:creationId xmlns:p14="http://schemas.microsoft.com/office/powerpoint/2010/main" val="3057232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changes made to the DT required components. </a:t>
            </a:r>
          </a:p>
          <a:p>
            <a:endParaRPr lang="en-US" baseline="0" dirty="0"/>
          </a:p>
          <a:p>
            <a:r>
              <a:rPr lang="en-US" dirty="0"/>
              <a:t>Similar to the CP, DPD, FDE, For Required Components 15 and 16, ACEND reworded and separated the requirements for cultural humility, self-reflection, diversity, equity and inclusion from human behavior, psychology, sociology or anthropology. </a:t>
            </a: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19</a:t>
            </a:fld>
            <a:endParaRPr lang="en-US"/>
          </a:p>
        </p:txBody>
      </p:sp>
    </p:spTree>
    <p:extLst>
      <p:ext uri="{BB962C8B-B14F-4D97-AF65-F5344CB8AC3E}">
        <p14:creationId xmlns:p14="http://schemas.microsoft.com/office/powerpoint/2010/main" val="24204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dirty="0"/>
              <a:t>As a result of completing this training, you should be able to:</a:t>
            </a:r>
          </a:p>
          <a:p>
            <a:pPr marL="0" indent="0">
              <a:buNone/>
            </a:pPr>
            <a:r>
              <a:rPr lang="en-US" dirty="0"/>
              <a:t>Explain ACEND’s relationship to The Academy of Nutrition and Dietetics and its role in the accreditation process</a:t>
            </a:r>
          </a:p>
          <a:p>
            <a:pPr marL="0" indent="0">
              <a:buNone/>
            </a:pPr>
            <a:r>
              <a:rPr lang="en-US" dirty="0"/>
              <a:t>Describe</a:t>
            </a:r>
            <a:r>
              <a:rPr lang="en-US" baseline="0" dirty="0"/>
              <a:t> the roles of the program director, faculty and preceptors in the accreditation process, and</a:t>
            </a:r>
          </a:p>
          <a:p>
            <a:pPr marL="0" indent="0">
              <a:buNone/>
            </a:pPr>
            <a:r>
              <a:rPr lang="en-US" baseline="0" dirty="0"/>
              <a:t>Identify key ACEND 2022and Future Education Model, or FEM, Accreditation Standards and Required Elements that are relevant to faculty and preceptors.</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a:t>
            </a:fld>
            <a:endParaRPr lang="en-US"/>
          </a:p>
        </p:txBody>
      </p:sp>
    </p:spTree>
    <p:extLst>
      <p:ext uri="{BB962C8B-B14F-4D97-AF65-F5344CB8AC3E}">
        <p14:creationId xmlns:p14="http://schemas.microsoft.com/office/powerpoint/2010/main" val="4209397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73163"/>
            <a:ext cx="4222750" cy="3167062"/>
          </a:xfrm>
        </p:spPr>
      </p:sp>
      <p:sp>
        <p:nvSpPr>
          <p:cNvPr id="3" name="Notes Placeholder 2"/>
          <p:cNvSpPr>
            <a:spLocks noGrp="1"/>
          </p:cNvSpPr>
          <p:nvPr>
            <p:ph type="body" idx="1"/>
          </p:nvPr>
        </p:nvSpPr>
        <p:spPr/>
        <p:txBody>
          <a:bodyPr/>
          <a:lstStyle/>
          <a:p>
            <a:pPr defTabSz="940552">
              <a:defRPr/>
            </a:pPr>
            <a:r>
              <a:rPr lang="en-US" sz="1200" dirty="0">
                <a:latin typeface="+mn-lt"/>
                <a:ea typeface="Calibri" panose="020F0502020204030204" pitchFamily="34" charset="0"/>
                <a:cs typeface="Times New Roman" panose="02020603050405020304" pitchFamily="18" charset="0"/>
              </a:rPr>
              <a:t>One of the changes to the competencies and knowledge requirements was the addition of the clinical skills which are CRDNs 3.3-3.6 and KRDN 3.4. They are noted here for your reference. </a:t>
            </a:r>
            <a:r>
              <a:rPr lang="en-US" sz="1200" dirty="0">
                <a:latin typeface="+mn-lt"/>
                <a:ea typeface="Calibri" panose="020F0502020204030204" pitchFamily="34" charset="0"/>
                <a:cs typeface="Calibri" panose="020F0502020204030204" pitchFamily="34" charset="0"/>
              </a:rPr>
              <a:t>Programs must either have the competencies 3.3-3.6 and knowledge requirement 3.4, depending on the program type, implemented by June 1, 2022 or programs must show evidence of plans for implementation such as meeting minutes where implementation is discussed. Therefore, we intend to include our faculty and preceptors in the discussions regarding the addition of these new clinical skills.</a:t>
            </a:r>
          </a:p>
          <a:p>
            <a:pPr defTabSz="940552">
              <a:defRPr/>
            </a:pPr>
            <a:endParaRPr lang="en-US" sz="1200" dirty="0">
              <a:latin typeface="+mn-lt"/>
              <a:cs typeface="Calibri" panose="020F0502020204030204" pitchFamily="34" charset="0"/>
            </a:endParaRPr>
          </a:p>
          <a:p>
            <a:pPr defTabSz="940552">
              <a:defRPr/>
            </a:pPr>
            <a:endParaRPr lang="en-US" sz="1200" dirty="0"/>
          </a:p>
        </p:txBody>
      </p:sp>
      <p:sp>
        <p:nvSpPr>
          <p:cNvPr id="4" name="Slide Number Placeholder 3"/>
          <p:cNvSpPr>
            <a:spLocks noGrp="1"/>
          </p:cNvSpPr>
          <p:nvPr>
            <p:ph type="sldNum" sz="quarter" idx="5"/>
          </p:nvPr>
        </p:nvSpPr>
        <p:spPr/>
        <p:txBody>
          <a:bodyPr/>
          <a:lstStyle/>
          <a:p>
            <a:fld id="{0754C85D-A79E-407E-AADF-3B56A5D6ECC3}" type="slidenum">
              <a:rPr lang="en-US" smtClean="0"/>
              <a:t>20</a:t>
            </a:fld>
            <a:endParaRPr lang="en-US" dirty="0"/>
          </a:p>
        </p:txBody>
      </p:sp>
    </p:spTree>
    <p:extLst>
      <p:ext uri="{BB962C8B-B14F-4D97-AF65-F5344CB8AC3E}">
        <p14:creationId xmlns:p14="http://schemas.microsoft.com/office/powerpoint/2010/main" val="142929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ACEND has provided examples about the specific clinical skills competencies that were added to the 2022 standards. However, our program may choose to fulfil these in various other ways as well. </a:t>
            </a:r>
          </a:p>
          <a:p>
            <a:endParaRPr lang="en-US" sz="1200" baseline="0" dirty="0"/>
          </a:p>
          <a:p>
            <a:r>
              <a:rPr lang="en-US" sz="1200" b="1" dirty="0">
                <a:solidFill>
                  <a:srgbClr val="5C4A72"/>
                </a:solidFill>
                <a:latin typeface="+mn-lt"/>
              </a:rPr>
              <a:t>CRDN 3.3/KRDN 3.4: Perform/Practice routine health screenings</a:t>
            </a:r>
          </a:p>
          <a:p>
            <a:pPr lvl="1"/>
            <a:r>
              <a:rPr lang="en-US" sz="1200" dirty="0">
                <a:solidFill>
                  <a:srgbClr val="5C4A72"/>
                </a:solidFill>
                <a:latin typeface="+mn-lt"/>
              </a:rPr>
              <a:t>Performed with a real-life patient, simulation or students or interns perform these on other students or interns </a:t>
            </a:r>
          </a:p>
          <a:p>
            <a:r>
              <a:rPr lang="en-US" sz="1200" b="1" dirty="0">
                <a:solidFill>
                  <a:srgbClr val="5C4A72"/>
                </a:solidFill>
                <a:latin typeface="+mn-lt"/>
              </a:rPr>
              <a:t>CRDN 3.4: Provide instructions for self-monitoring blood glucose</a:t>
            </a:r>
          </a:p>
          <a:p>
            <a:pPr lvl="1"/>
            <a:r>
              <a:rPr lang="en-US" sz="1200" b="1" dirty="0">
                <a:solidFill>
                  <a:srgbClr val="5C4A72"/>
                </a:solidFill>
                <a:latin typeface="+mn-lt"/>
              </a:rPr>
              <a:t> </a:t>
            </a:r>
            <a:r>
              <a:rPr lang="en-US" sz="1200" dirty="0">
                <a:solidFill>
                  <a:srgbClr val="5C4A72"/>
                </a:solidFill>
                <a:latin typeface="+mn-lt"/>
              </a:rPr>
              <a:t>Performed with real-life patients, in an outpatient group classroom setting or in a simulation </a:t>
            </a:r>
          </a:p>
          <a:p>
            <a:r>
              <a:rPr lang="en-US" sz="1200" b="1" dirty="0">
                <a:solidFill>
                  <a:srgbClr val="5C4A72"/>
                </a:solidFill>
                <a:latin typeface="+mn-lt"/>
              </a:rPr>
              <a:t>CRDN 3.5: Explain the steps and observe the placement of a nasogastric or </a:t>
            </a:r>
            <a:r>
              <a:rPr lang="en-US" sz="1200" b="1" dirty="0" err="1">
                <a:solidFill>
                  <a:srgbClr val="5C4A72"/>
                </a:solidFill>
                <a:latin typeface="+mn-lt"/>
              </a:rPr>
              <a:t>nasoenteric</a:t>
            </a:r>
            <a:r>
              <a:rPr lang="en-US" sz="1200" b="1" dirty="0">
                <a:solidFill>
                  <a:srgbClr val="5C4A72"/>
                </a:solidFill>
                <a:latin typeface="+mn-lt"/>
              </a:rPr>
              <a:t> feeding tube</a:t>
            </a:r>
          </a:p>
          <a:p>
            <a:pPr lvl="1"/>
            <a:r>
              <a:rPr lang="en-US" sz="1200" dirty="0">
                <a:solidFill>
                  <a:srgbClr val="5C4A72"/>
                </a:solidFill>
                <a:latin typeface="+mn-lt"/>
              </a:rPr>
              <a:t>Observation done in a real setting or recording, and then students or interns can explain the steps to someone else </a:t>
            </a:r>
          </a:p>
          <a:p>
            <a:r>
              <a:rPr lang="en-US" sz="1200" b="1" dirty="0">
                <a:solidFill>
                  <a:srgbClr val="5C4A72"/>
                </a:solidFill>
                <a:latin typeface="+mn-lt"/>
              </a:rPr>
              <a:t>CRDN 3.6: Conduct a swallow screen and refer to appropriate professional for full swallow evaluation</a:t>
            </a:r>
          </a:p>
          <a:p>
            <a:pPr lvl="1"/>
            <a:r>
              <a:rPr lang="en-US" sz="1200" dirty="0">
                <a:solidFill>
                  <a:srgbClr val="5C4A72"/>
                </a:solidFill>
                <a:latin typeface="+mn-lt"/>
              </a:rPr>
              <a:t>Interview a patient (or simulated patient) with screening questions and then identify the need for full swallow evaluation</a:t>
            </a:r>
            <a:endParaRPr lang="en-US" sz="1200" dirty="0">
              <a:solidFill>
                <a:schemeClr val="tx2">
                  <a:lumMod val="50000"/>
                </a:schemeClr>
              </a:solidFill>
              <a:latin typeface="+mn-lt"/>
            </a:endParaRPr>
          </a:p>
          <a:p>
            <a:endParaRPr lang="en-US" baseline="0" dirty="0"/>
          </a:p>
        </p:txBody>
      </p:sp>
      <p:sp>
        <p:nvSpPr>
          <p:cNvPr id="4" name="Slide Number Placeholder 3"/>
          <p:cNvSpPr>
            <a:spLocks noGrp="1"/>
          </p:cNvSpPr>
          <p:nvPr>
            <p:ph type="sldNum" sz="quarter" idx="10"/>
          </p:nvPr>
        </p:nvSpPr>
        <p:spPr/>
        <p:txBody>
          <a:bodyPr/>
          <a:lstStyle/>
          <a:p>
            <a:fld id="{BA0664C5-5450-4A8C-BB2F-0F578F68B0F5}" type="slidenum">
              <a:rPr lang="en-US" smtClean="0"/>
              <a:t>21</a:t>
            </a:fld>
            <a:endParaRPr lang="en-US"/>
          </a:p>
        </p:txBody>
      </p:sp>
    </p:spTree>
    <p:extLst>
      <p:ext uri="{BB962C8B-B14F-4D97-AF65-F5344CB8AC3E}">
        <p14:creationId xmlns:p14="http://schemas.microsoft.com/office/powerpoint/2010/main" val="2150812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Our </a:t>
            </a:r>
            <a:r>
              <a:rPr lang="en-US" sz="1200" b="0" baseline="0" dirty="0"/>
              <a:t>program determines how the curriculum is organized, but it must include logical and sequential progression of coursework or competency attainment. </a:t>
            </a:r>
            <a:r>
              <a:rPr lang="en-US" sz="1200" dirty="0">
                <a:solidFill>
                  <a:srgbClr val="44546A">
                    <a:lumMod val="50000"/>
                  </a:srgbClr>
                </a:solidFill>
                <a:latin typeface="Calibri" panose="020F0502020204030204"/>
              </a:rPr>
              <a:t>For program types that offer supervised practice, the curriculum must culminate in experiences to </a:t>
            </a:r>
            <a:r>
              <a:rPr lang="en-US" dirty="0">
                <a:solidFill>
                  <a:srgbClr val="44546A">
                    <a:lumMod val="50000"/>
                  </a:srgbClr>
                </a:solidFill>
                <a:latin typeface="Calibri" panose="020F0502020204030204"/>
              </a:rPr>
              <a:t>demonstrate entry-level competence.</a:t>
            </a:r>
            <a:endParaRPr lang="en-US" sz="1200" dirty="0">
              <a:solidFill>
                <a:srgbClr val="44546A">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22</a:t>
            </a:fld>
            <a:endParaRPr lang="en-US"/>
          </a:p>
        </p:txBody>
      </p:sp>
    </p:spTree>
    <p:extLst>
      <p:ext uri="{BB962C8B-B14F-4D97-AF65-F5344CB8AC3E}">
        <p14:creationId xmlns:p14="http://schemas.microsoft.com/office/powerpoint/2010/main" val="225242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program</a:t>
            </a:r>
            <a:r>
              <a:rPr lang="en-US" baseline="0" dirty="0"/>
              <a:t> director, I may share with you, or ask your help in updating, the curriculum map for the program.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The curriculum map </a:t>
            </a:r>
            <a:r>
              <a:rPr lang="en-US" sz="1200" dirty="0">
                <a:effectLst/>
                <a:latin typeface="Calibri" panose="020F0502020204030204" pitchFamily="34" charset="0"/>
                <a:ea typeface="Calibri" panose="020F0502020204030204" pitchFamily="34" charset="0"/>
                <a:cs typeface="Times New Roman" panose="02020603050405020304" pitchFamily="18" charset="0"/>
              </a:rPr>
              <a:t>must reflect the CRDNs/KRDNs/CNDTs/ noted on the Core Competency and/or Core Knowledge Assessment Table, which I will discuss shortly. In addition, the curriculum map may also reflect the knowledge requirements and/or competencies that are relevant in courses or rotations as determined by our program</a:t>
            </a:r>
            <a:r>
              <a:rPr lang="en-US" sz="1200" dirty="0">
                <a:effectLst/>
                <a:latin typeface="+mn-lt"/>
                <a:ea typeface="Calibri" panose="020F0502020204030204" pitchFamily="34" charset="0"/>
                <a:cs typeface="Times New Roman" panose="02020603050405020304" pitchFamily="18" charset="0"/>
              </a:rPr>
              <a:t>. The curriculum map does not need to include courses outside of the accredited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r>
              <a:rPr lang="en-US" baseline="0" dirty="0"/>
              <a:t>All programs are required to submit this template to ACEND in various reports.</a:t>
            </a:r>
            <a:endParaRPr lang="en-US" dirty="0"/>
          </a:p>
          <a:p>
            <a:pPr marL="0" marR="91440">
              <a:lnSpc>
                <a:spcPct val="105000"/>
              </a:lnSpc>
              <a:spcBef>
                <a:spcPts val="0"/>
              </a:spcBef>
              <a:spcAft>
                <a:spcPts val="0"/>
              </a:spcAft>
              <a:tabLst>
                <a:tab pos="816610" algn="l"/>
              </a:tabLs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Myriad Pro" panose="020B0503030403020204" pitchFamily="34" charset="0"/>
              <a:ea typeface="Calibri" panose="020F0502020204030204" pitchFamily="34" charset="0"/>
              <a:cs typeface="Times New Roman" panose="02020603050405020304" pitchFamily="18" charset="0"/>
            </a:endParaRPr>
          </a:p>
          <a:p>
            <a:pPr marL="0" marR="91440">
              <a:lnSpc>
                <a:spcPct val="105000"/>
              </a:lnSpc>
              <a:spcBef>
                <a:spcPts val="0"/>
              </a:spcBef>
              <a:spcAft>
                <a:spcPts val="0"/>
              </a:spcAft>
              <a:tabLst>
                <a:tab pos="816610" algn="l"/>
              </a:tabLs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Myriad Pro" panose="020B0503030403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23</a:t>
            </a:fld>
            <a:endParaRPr lang="en-US"/>
          </a:p>
        </p:txBody>
      </p:sp>
    </p:spTree>
    <p:extLst>
      <p:ext uri="{BB962C8B-B14F-4D97-AF65-F5344CB8AC3E}">
        <p14:creationId xmlns:p14="http://schemas.microsoft.com/office/powerpoint/2010/main" val="349961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We list all the courses and/or rotations in the program on the left-hand side of the template.  Then, we’ll place an X where the KRDN or </a:t>
            </a:r>
            <a:r>
              <a:rPr lang="en-US" b="0" baseline="0" dirty="0"/>
              <a:t>CRDN is covered </a:t>
            </a:r>
            <a:r>
              <a:rPr lang="en-US" baseline="0" dirty="0"/>
              <a:t>according to the Core Competency or Core Knowledge Assessment Table. We may determine that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knowledge requirements and/or competencies are relevant in other courses or rotations and mark those as well. It is helpful to have more than one course or rotation indicated for each knowledge requirement or competency.  If a student or intern fails to attain the knowledge or competency in one course or rotation, then we can look at the curriculum map and assess knowledge or competence in another course or rotation for that student or intern.</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program director, I really appreciate the support from faculty and preceptors to identify alternate means for a student or intern to show that they have attained the knowledge or met the competency.</a:t>
            </a:r>
          </a:p>
          <a:p>
            <a:endParaRPr lang="en-US" baseline="0" dirty="0"/>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BA0664C5-5450-4A8C-BB2F-0F578F68B0F5}" type="slidenum">
              <a:rPr lang="en-US" smtClean="0"/>
              <a:t>24</a:t>
            </a:fld>
            <a:endParaRPr lang="en-US"/>
          </a:p>
        </p:txBody>
      </p:sp>
    </p:spTree>
    <p:extLst>
      <p:ext uri="{BB962C8B-B14F-4D97-AF65-F5344CB8AC3E}">
        <p14:creationId xmlns:p14="http://schemas.microsoft.com/office/powerpoint/2010/main" val="372634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Required Element 3.3 describes</a:t>
            </a:r>
            <a:r>
              <a:rPr lang="en-US" sz="1200" b="0" baseline="0" dirty="0"/>
              <a:t> what types of learning activities are required by ACEND. Our program must ensure students or interns learn about a variety of conditions and disease states, populations and cultures within the curriculum. Additionally, our program must include a variety of educational approaches within the curriculum, such as case studies, interdisciplinary teamwork and hands-on skill building, to facilitate learning for individuals with different learning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cs typeface="Calibri" panose="020F0502020204030204" pitchFamily="34" charset="0"/>
              </a:rPr>
              <a:t>In Required Element 3.3c, the 2022 Standards now have a requirement to address diversity, equity and inclusion. Our program </a:t>
            </a:r>
            <a:r>
              <a:rPr lang="en-US" sz="1200" dirty="0">
                <a:latin typeface="+mn-lt"/>
                <a:ea typeface="Times New Roman" panose="02020603050405020304" pitchFamily="18" charset="0"/>
                <a:cs typeface="Times New Roman" panose="02020603050405020304" pitchFamily="18" charset="0"/>
              </a:rPr>
              <a:t>must describe how we will ensure that our students, or interns, are gaining the skills in DEI. So, I will work with the faculty and preceptors to ask for the activities that are being used or any evaluations that you are doing with our students or interns.</a:t>
            </a:r>
            <a:endParaRPr lang="en-US" sz="12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cs typeface="Calibri" panose="020F0502020204030204" pitchFamily="34" charset="0"/>
              </a:rPr>
              <a:t>In Required Element 3.3d1: the Standards state that programs with distance education are required to have substantive interaction between students and instructors. USDE defines substantive interaction as engaging students in teaching, learning and assessment consistent with the content and must include two of the following: either direct instruction, providing feedback on coursework, responding to questions and/or facilitating group discussions. </a:t>
            </a: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25</a:t>
            </a:fld>
            <a:endParaRPr lang="en-US"/>
          </a:p>
        </p:txBody>
      </p:sp>
    </p:spTree>
    <p:extLst>
      <p:ext uri="{BB962C8B-B14F-4D97-AF65-F5344CB8AC3E}">
        <p14:creationId xmlns:p14="http://schemas.microsoft.com/office/powerpoint/2010/main" val="1124008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rPr>
              <a:t>ACEND requires</a:t>
            </a:r>
            <a:r>
              <a:rPr lang="en-US" sz="1200" baseline="0" dirty="0">
                <a:solidFill>
                  <a:schemeClr val="tx2">
                    <a:lumMod val="50000"/>
                  </a:schemeClr>
                </a:solidFill>
              </a:rPr>
              <a:t> that our program submit a summary of these learning activities in a required template. I’ll likely ask faculty and preceptors for examples of a learning activity from your course or rotation that is associated with a population or disease state, or request that you include a specific activity within your course or rotation so that all students or interns are exposed to the same information or skill building. </a:t>
            </a:r>
            <a:r>
              <a:rPr lang="en-US" baseline="0" dirty="0"/>
              <a:t>I really appreciate the support of faculty and preceptors in helping to meet this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I’ll also need to provide </a:t>
            </a:r>
            <a:r>
              <a:rPr lang="en-US" dirty="0">
                <a:solidFill>
                  <a:schemeClr val="tx2">
                    <a:lumMod val="50000"/>
                  </a:schemeClr>
                </a:solidFill>
              </a:rPr>
              <a:t>a variety of different examples of learning activities used within our program. </a:t>
            </a:r>
            <a:r>
              <a:rPr lang="en-US" b="0" dirty="0">
                <a:solidFill>
                  <a:schemeClr val="tx2">
                    <a:lumMod val="50000"/>
                  </a:schemeClr>
                </a:solidFill>
              </a:rPr>
              <a:t>As a reminder to faculty, </a:t>
            </a:r>
            <a:r>
              <a:rPr lang="en-US" b="0" baseline="0" dirty="0">
                <a:solidFill>
                  <a:schemeClr val="tx2">
                    <a:lumMod val="50000"/>
                  </a:schemeClr>
                </a:solidFill>
              </a:rPr>
              <a:t>please be </a:t>
            </a:r>
            <a:r>
              <a:rPr lang="en-US" b="0" baseline="0" dirty="0"/>
              <a:t>sure to include the learning activity noted in the Summary of Learning Activities Template on your syllabus and/or rotation description as appropriate.</a:t>
            </a:r>
          </a:p>
          <a:p>
            <a:r>
              <a:rPr lang="en-US" b="0" dirty="0">
                <a:solidFill>
                  <a:schemeClr val="tx2">
                    <a:lumMod val="50000"/>
                  </a:schemeClr>
                </a:solidFill>
              </a:rPr>
              <a:t>  </a:t>
            </a:r>
          </a:p>
        </p:txBody>
      </p:sp>
      <p:sp>
        <p:nvSpPr>
          <p:cNvPr id="4" name="Slide Number Placeholder 3"/>
          <p:cNvSpPr>
            <a:spLocks noGrp="1"/>
          </p:cNvSpPr>
          <p:nvPr>
            <p:ph type="sldNum" sz="quarter" idx="10"/>
          </p:nvPr>
        </p:nvSpPr>
        <p:spPr/>
        <p:txBody>
          <a:bodyPr/>
          <a:lstStyle/>
          <a:p>
            <a:fld id="{BA0664C5-5450-4A8C-BB2F-0F578F68B0F5}" type="slidenum">
              <a:rPr lang="en-US" smtClean="0"/>
              <a:t>26</a:t>
            </a:fld>
            <a:endParaRPr lang="en-US"/>
          </a:p>
        </p:txBody>
      </p:sp>
    </p:spTree>
    <p:extLst>
      <p:ext uri="{BB962C8B-B14F-4D97-AF65-F5344CB8AC3E}">
        <p14:creationId xmlns:p14="http://schemas.microsoft.com/office/powerpoint/2010/main" val="385881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ACEND asks that I, as </a:t>
            </a:r>
            <a:r>
              <a:rPr lang="en-US" baseline="0" dirty="0"/>
              <a:t>program director, be in regular communication with the faculty and preceptors participating in the education of our students or interns. As a faculty member of the program, you should expect that I will discuss the following with you: </a:t>
            </a:r>
          </a:p>
          <a:p>
            <a:r>
              <a:rPr lang="en-US" baseline="0" dirty="0"/>
              <a:t>-Any learning activities from your course used to assess KRDNs or KNDTs, and </a:t>
            </a:r>
          </a:p>
          <a:p>
            <a:r>
              <a:rPr lang="en-US" baseline="0" dirty="0"/>
              <a:t>-Whether activities in your course will be included as alternate supervised practice hour activities to assess the CRDNs or CNDTs.</a:t>
            </a:r>
          </a:p>
          <a:p>
            <a:endParaRPr lang="en-US" baseline="0" dirty="0"/>
          </a:p>
          <a:p>
            <a:r>
              <a:rPr lang="en-US" baseline="0" dirty="0"/>
              <a:t>To our preceptors, I am to provide a program-specific rotation description and assessment materials for the students or interns you are training. In some cases, you may be working with me to create these rotation descriptions and assessment materials. You and I should also discuss what is expected of both the student or intern and the preceptor during the rotation so that the appropriate student or intern experience is provided. Even though you may have materials from another supervised practice or supervised experiential learning program, it is important that each program provide its own materials to preceptors. Those of you who are precepting students from multiple programs must use the assessment materials from the program a student attends, not materials from any other institutions you may be working with. This ensures that students or interns from the same program all receive comparable educational experiences.</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27</a:t>
            </a:fld>
            <a:endParaRPr lang="en-US"/>
          </a:p>
        </p:txBody>
      </p:sp>
    </p:spTree>
    <p:extLst>
      <p:ext uri="{BB962C8B-B14F-4D97-AF65-F5344CB8AC3E}">
        <p14:creationId xmlns:p14="http://schemas.microsoft.com/office/powerpoint/2010/main" val="3079538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addressed Standard 3 for the 2022 Standards, I’ll now</a:t>
            </a:r>
            <a:r>
              <a:rPr lang="en-US" baseline="0" dirty="0"/>
              <a:t> address Standard 3 in the Future Education Model Accreditation Standards. </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28</a:t>
            </a:fld>
            <a:endParaRPr lang="en-US"/>
          </a:p>
        </p:txBody>
      </p:sp>
    </p:spTree>
    <p:extLst>
      <p:ext uri="{BB962C8B-B14F-4D97-AF65-F5344CB8AC3E}">
        <p14:creationId xmlns:p14="http://schemas.microsoft.com/office/powerpoint/2010/main" val="495227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the Future Education Model Standards include competencies similar to those found in the2022 Standards, the FEM Standards also include Performance Indicators, or PIs. A performance indicator </a:t>
            </a:r>
            <a:r>
              <a:rPr lang="en-US" b="0" i="0" dirty="0">
                <a:solidFill>
                  <a:srgbClr val="202124"/>
                </a:solidFill>
                <a:effectLst/>
                <a:latin typeface="+mn-lt"/>
              </a:rPr>
              <a:t>is a quantitative or qualitative measurement, or any other criterion, by which the performance, efficiency or achievement, of a person can be assessed, often by comparison with a standardized measure or target.</a:t>
            </a:r>
            <a:endParaRPr lang="en-US" baseline="0" dirty="0">
              <a:latin typeface="+mn-lt"/>
            </a:endParaRP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29</a:t>
            </a:fld>
            <a:endParaRPr lang="en-US"/>
          </a:p>
        </p:txBody>
      </p:sp>
    </p:spTree>
    <p:extLst>
      <p:ext uri="{BB962C8B-B14F-4D97-AF65-F5344CB8AC3E}">
        <p14:creationId xmlns:p14="http://schemas.microsoft.com/office/powerpoint/2010/main" val="68653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ACEND is the acronym for the </a:t>
            </a:r>
            <a:r>
              <a:rPr lang="en-US" sz="1200" b="0" i="0" kern="1200" baseline="0" dirty="0">
                <a:solidFill>
                  <a:schemeClr val="tx1"/>
                </a:solidFill>
                <a:effectLst/>
                <a:latin typeface="+mn-lt"/>
                <a:ea typeface="+mn-ea"/>
                <a:cs typeface="+mn-cs"/>
              </a:rPr>
              <a:t>Accreditation Council for Education in Nutrition and Dietetics. </a:t>
            </a:r>
            <a:r>
              <a:rPr lang="en-US" sz="1200" dirty="0">
                <a:solidFill>
                  <a:schemeClr val="tx2">
                    <a:lumMod val="50000"/>
                  </a:schemeClr>
                </a:solidFill>
                <a:latin typeface="+mn-lt"/>
              </a:rPr>
              <a:t>ACEND is recognized by the US Department of Education, or USDE, as the accrediting body for nutrition and dietetics education programs. This means that ACEND is approved to create</a:t>
            </a:r>
            <a:r>
              <a:rPr lang="en-US" sz="1200" baseline="0" dirty="0">
                <a:solidFill>
                  <a:schemeClr val="tx2">
                    <a:lumMod val="50000"/>
                  </a:schemeClr>
                </a:solidFill>
                <a:latin typeface="+mn-lt"/>
              </a:rPr>
              <a:t> a set of accreditation standards that programs must follow in order to be considered an accredited nutrition and dietetics education program. </a:t>
            </a:r>
            <a:r>
              <a:rPr lang="en-US" sz="1200" dirty="0">
                <a:solidFill>
                  <a:schemeClr val="tx2">
                    <a:lumMod val="50000"/>
                  </a:schemeClr>
                </a:solidFill>
                <a:latin typeface="+mn-lt"/>
              </a:rPr>
              <a:t>Every five years the USDE reviews ACEND to ensure</a:t>
            </a:r>
            <a:r>
              <a:rPr lang="en-US" sz="1200" baseline="0" dirty="0">
                <a:solidFill>
                  <a:schemeClr val="tx2">
                    <a:lumMod val="50000"/>
                  </a:schemeClr>
                </a:solidFill>
                <a:latin typeface="+mn-lt"/>
              </a:rPr>
              <a:t> that it is meeting the USDE criteria for accreditors. This is essentially a self-study report and site visit process for ACEND.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lumMod val="50000"/>
                  </a:schemeClr>
                </a:solidFill>
                <a:latin typeface="+mn-lt"/>
              </a:rPr>
              <a:t>In a similar manner, ACEND reviews its own accredited programs every seven years to ensure that they meet the ACEND standards. ACEND uses a peer-review process to assure the quality of its programs. ACEND program review teams conduct site visits to programs that want to continue their accreditation, in order to assess whether those programs meet the ACEND Accreditation Standards. The ACEND Board of Directors, which is made up of educators, practitioners, student members and public members, review the recommendations from these teams and make all accreditation decisions as a group.  So, when it’s time for our program to write the self-study report and have the site visit, we’ll invite our faculty and preceptors to participate. Basically, when the review team arrives on site, they are here to confirm what we have written in the self-study report. They’ll do that through observation, tours and meetings with program stakeholders such as yourselves.  It is a peer-reviewed quality assurance process. The review team brings their findings back to the ACEND Board who then determines the accreditation decision for our program.</a:t>
            </a:r>
            <a:endParaRPr lang="en-US" sz="1200" dirty="0">
              <a:solidFill>
                <a:schemeClr val="tx2">
                  <a:lumMod val="50000"/>
                </a:schemeClr>
              </a:solidFill>
              <a:latin typeface="+mn-lt"/>
            </a:endParaRP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3</a:t>
            </a:fld>
            <a:endParaRPr lang="en-US"/>
          </a:p>
        </p:txBody>
      </p:sp>
    </p:spTree>
    <p:extLst>
      <p:ext uri="{BB962C8B-B14F-4D97-AF65-F5344CB8AC3E}">
        <p14:creationId xmlns:p14="http://schemas.microsoft.com/office/powerpoint/2010/main" val="3335571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Standard 3 addresses</a:t>
            </a:r>
            <a:r>
              <a:rPr lang="en-US" baseline="0" dirty="0"/>
              <a:t> the curriculum map and the learning activities in the program.</a:t>
            </a: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30</a:t>
            </a:fld>
            <a:endParaRPr lang="en-US"/>
          </a:p>
        </p:txBody>
      </p:sp>
    </p:spTree>
    <p:extLst>
      <p:ext uri="{BB962C8B-B14F-4D97-AF65-F5344CB8AC3E}">
        <p14:creationId xmlns:p14="http://schemas.microsoft.com/office/powerpoint/2010/main" val="95484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This standard 3 is different from the 2022 accreditation standards.</a:t>
            </a:r>
            <a:r>
              <a:rPr lang="en-US" sz="1200" dirty="0">
                <a:sym typeface="Wingdings" panose="05000000000000000000" pitchFamily="2" charset="2"/>
              </a:rPr>
              <a:t> </a:t>
            </a:r>
            <a:r>
              <a:rPr lang="en-US" sz="1200" dirty="0"/>
              <a:t>It states that the competencies must be the basis on which the curriculum is built and demonstration of competence must be integrated in the coursework and supervised experiential learning, or SEL, activities throughout the program.</a:t>
            </a:r>
          </a:p>
          <a:p>
            <a:endParaRPr lang="en-US" sz="1200" dirty="0"/>
          </a:p>
          <a:p>
            <a:r>
              <a:rPr lang="en-US" sz="1200" dirty="0"/>
              <a:t>The take-away point here is that SELs are woven throughout the curriculum so that competence can be demonstrated several times and not just at the end of the program.</a:t>
            </a:r>
          </a:p>
          <a:p>
            <a:endParaRPr lang="en-US" sz="1200" dirty="0"/>
          </a:p>
          <a:p>
            <a:r>
              <a:rPr lang="en-US" sz="1200" dirty="0">
                <a:sym typeface="Wingdings" panose="05000000000000000000" pitchFamily="2" charset="2"/>
              </a:rPr>
              <a:t>Key </a:t>
            </a:r>
            <a:r>
              <a:rPr lang="en-US" sz="1200" baseline="0" dirty="0"/>
              <a:t>points include:</a:t>
            </a:r>
          </a:p>
          <a:p>
            <a:r>
              <a:rPr lang="en-US" sz="1200" baseline="0" dirty="0"/>
              <a:t>The competencies are the basis of the curriculum</a:t>
            </a:r>
          </a:p>
          <a:p>
            <a:r>
              <a:rPr lang="en-US" sz="1200" baseline="0" dirty="0"/>
              <a:t>The competencies have to be covered and developed throughout the curriculum</a:t>
            </a:r>
          </a:p>
          <a:p>
            <a:r>
              <a:rPr lang="en-US" sz="1200" baseline="0" dirty="0"/>
              <a:t>Experiential learning needs to be integrated throughout the curriculum</a:t>
            </a:r>
          </a:p>
          <a:p>
            <a:r>
              <a:rPr lang="en-US" sz="1200" baseline="0" dirty="0"/>
              <a:t>Syllabi that are part of the academic unit  must include the competencies that are assessed in that course</a:t>
            </a:r>
            <a:endParaRPr lang="en-US" sz="1200" dirty="0"/>
          </a:p>
        </p:txBody>
      </p:sp>
      <p:sp>
        <p:nvSpPr>
          <p:cNvPr id="4" name="Slide Number Placeholder 3"/>
          <p:cNvSpPr>
            <a:spLocks noGrp="1"/>
          </p:cNvSpPr>
          <p:nvPr>
            <p:ph type="sldNum" sz="quarter" idx="10"/>
          </p:nvPr>
        </p:nvSpPr>
        <p:spPr/>
        <p:txBody>
          <a:bodyPr/>
          <a:lstStyle/>
          <a:p>
            <a:fld id="{BA0664C5-5450-4A8C-BB2F-0F578F68B0F5}" type="slidenum">
              <a:rPr lang="en-US" smtClean="0"/>
              <a:t>31</a:t>
            </a:fld>
            <a:endParaRPr lang="en-US"/>
          </a:p>
        </p:txBody>
      </p:sp>
    </p:spTree>
    <p:extLst>
      <p:ext uri="{BB962C8B-B14F-4D97-AF65-F5344CB8AC3E}">
        <p14:creationId xmlns:p14="http://schemas.microsoft.com/office/powerpoint/2010/main" val="341728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66612">
              <a:defRPr/>
            </a:pPr>
            <a:r>
              <a:rPr lang="en-US" baseline="0" dirty="0"/>
              <a:t>Appendix A in the standards includes the competencies, PIs, practice illustrations, and examples of types of assessments. These can also be found in the guidance information document. </a:t>
            </a:r>
          </a:p>
          <a:p>
            <a:pPr defTabSz="966612">
              <a:defRPr/>
            </a:pPr>
            <a:endParaRPr lang="en-US" baseline="0" dirty="0"/>
          </a:p>
          <a:p>
            <a:pPr defTabSz="966612">
              <a:defRPr/>
            </a:pPr>
            <a:r>
              <a:rPr lang="en-US" baseline="0" dirty="0"/>
              <a:t>As you see here, for FEM graduate programs, the competencies are listed in the first column followed by the performance indicators. One difference between the FEM standards and the 2022 standards is that the PIs are used to show when students achieve the competency. You will see a number of ACEND provided PIs for each competency. The practice illustrations give examples of learning activities that could be incorporated into the program as well as assessment methods. This can be very useful when our faculty and preceptors are developing learning activities for the students.</a:t>
            </a: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32</a:t>
            </a:fld>
            <a:endParaRPr lang="en-US"/>
          </a:p>
        </p:txBody>
      </p:sp>
    </p:spTree>
    <p:extLst>
      <p:ext uri="{BB962C8B-B14F-4D97-AF65-F5344CB8AC3E}">
        <p14:creationId xmlns:p14="http://schemas.microsoft.com/office/powerpoint/2010/main" val="4290024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66612">
              <a:defRPr/>
            </a:pPr>
            <a:r>
              <a:rPr lang="en-US" baseline="0" dirty="0"/>
              <a:t>The FEM standards follow the </a:t>
            </a:r>
            <a:r>
              <a:rPr lang="en-US" dirty="0"/>
              <a:t>Miller’s assessment pyramid model. We ask that a student Knows, Shows or Does</a:t>
            </a:r>
            <a:r>
              <a:rPr lang="en-US" baseline="0" dirty="0"/>
              <a:t> something so that competence is assessed. </a:t>
            </a:r>
          </a:p>
          <a:p>
            <a:pPr defTabSz="966612">
              <a:defRPr/>
            </a:pPr>
            <a:r>
              <a:rPr lang="en-US" baseline="0" dirty="0"/>
              <a:t>Knows refers to fact gathering and interpretation </a:t>
            </a:r>
          </a:p>
          <a:p>
            <a:pPr defTabSz="966612">
              <a:defRPr/>
            </a:pPr>
            <a:r>
              <a:rPr lang="en-US" baseline="0" dirty="0">
                <a:sym typeface="Wingdings" panose="05000000000000000000" pitchFamily="2" charset="2"/>
              </a:rPr>
              <a:t>Shows refers to the demonstration of learning, in a lab, through an assignment or other active activity</a:t>
            </a:r>
          </a:p>
          <a:p>
            <a:pPr defTabSz="966612">
              <a:defRPr/>
            </a:pPr>
            <a:r>
              <a:rPr lang="en-US" baseline="0" dirty="0">
                <a:sym typeface="Wingdings" panose="05000000000000000000" pitchFamily="2" charset="2"/>
              </a:rPr>
              <a:t>Does refers to performance in actual practice</a:t>
            </a:r>
            <a:endParaRPr lang="en-US" baseline="0" dirty="0"/>
          </a:p>
          <a:p>
            <a:pPr defTabSz="966612">
              <a:defRPr/>
            </a:pPr>
            <a:r>
              <a:rPr lang="en-US" baseline="0" dirty="0"/>
              <a:t> </a:t>
            </a:r>
          </a:p>
        </p:txBody>
      </p:sp>
      <p:sp>
        <p:nvSpPr>
          <p:cNvPr id="4" name="Slide Number Placeholder 3"/>
          <p:cNvSpPr>
            <a:spLocks noGrp="1"/>
          </p:cNvSpPr>
          <p:nvPr>
            <p:ph type="sldNum" sz="quarter" idx="10"/>
          </p:nvPr>
        </p:nvSpPr>
        <p:spPr/>
        <p:txBody>
          <a:bodyPr/>
          <a:lstStyle/>
          <a:p>
            <a:fld id="{BA0664C5-5450-4A8C-BB2F-0F578F68B0F5}" type="slidenum">
              <a:rPr lang="en-US" smtClean="0"/>
              <a:t>33</a:t>
            </a:fld>
            <a:endParaRPr lang="en-US"/>
          </a:p>
        </p:txBody>
      </p:sp>
    </p:spTree>
    <p:extLst>
      <p:ext uri="{BB962C8B-B14F-4D97-AF65-F5344CB8AC3E}">
        <p14:creationId xmlns:p14="http://schemas.microsoft.com/office/powerpoint/2010/main" val="1150781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Here are some key elements for the curriculum for our faculty to be aware of:</a:t>
            </a:r>
          </a:p>
          <a:p>
            <a:endParaRPr lang="en-US" sz="1200" dirty="0"/>
          </a:p>
          <a:p>
            <a:r>
              <a:rPr lang="en-US" sz="1200" dirty="0"/>
              <a:t>It is important that all the PIs in the curriculum are addressed in the curriculum map. </a:t>
            </a:r>
          </a:p>
          <a:p>
            <a:endParaRPr lang="en-US" sz="1200" dirty="0"/>
          </a:p>
          <a:p>
            <a:r>
              <a:rPr lang="en-US" sz="1200" dirty="0"/>
              <a:t>All performance indicators do not have to be assessed, but they have to be </a:t>
            </a:r>
            <a:r>
              <a:rPr lang="en-US" sz="1200" i="0" dirty="0">
                <a:solidFill>
                  <a:schemeClr val="tx2">
                    <a:lumMod val="50000"/>
                  </a:schemeClr>
                </a:solidFill>
                <a:latin typeface="+mn-lt"/>
              </a:rPr>
              <a:t>incorporated in the curriculum through learning activities, supervised experiential learning, or assessments such as projects, case studies, presentations, or exams, and covered in textbooks and coursework to prepare students to demonstrate the required competencies. </a:t>
            </a:r>
          </a:p>
          <a:p>
            <a:pPr marL="342891" lvl="1" indent="0">
              <a:buNone/>
            </a:pPr>
            <a:endParaRPr lang="en-US" sz="1200" dirty="0">
              <a:solidFill>
                <a:schemeClr val="tx2">
                  <a:lumMod val="50000"/>
                </a:schemeClr>
              </a:solidFill>
              <a:latin typeface="+mn-lt"/>
            </a:endParaRPr>
          </a:p>
        </p:txBody>
      </p:sp>
      <p:sp>
        <p:nvSpPr>
          <p:cNvPr id="4" name="Slide Number Placeholder 3"/>
          <p:cNvSpPr>
            <a:spLocks noGrp="1"/>
          </p:cNvSpPr>
          <p:nvPr>
            <p:ph type="sldNum" sz="quarter" idx="5"/>
          </p:nvPr>
        </p:nvSpPr>
        <p:spPr/>
        <p:txBody>
          <a:bodyPr/>
          <a:lstStyle/>
          <a:p>
            <a:fld id="{BA0664C5-5450-4A8C-BB2F-0F578F68B0F5}" type="slidenum">
              <a:rPr lang="en-US" smtClean="0"/>
              <a:t>34</a:t>
            </a:fld>
            <a:endParaRPr lang="en-US"/>
          </a:p>
        </p:txBody>
      </p:sp>
    </p:spTree>
    <p:extLst>
      <p:ext uri="{BB962C8B-B14F-4D97-AF65-F5344CB8AC3E}">
        <p14:creationId xmlns:p14="http://schemas.microsoft.com/office/powerpoint/2010/main" val="1991921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200" baseline="0" dirty="0"/>
              <a:t>The learning activities</a:t>
            </a:r>
            <a:r>
              <a:rPr lang="en-US" sz="1200" baseline="0" dirty="0">
                <a:sym typeface="Wingdings" panose="05000000000000000000" pitchFamily="2" charset="2"/>
              </a:rPr>
              <a:t> </a:t>
            </a:r>
            <a:r>
              <a:rPr lang="en-US" sz="1200" dirty="0">
                <a:solidFill>
                  <a:srgbClr val="CF8C07"/>
                </a:solidFill>
                <a:latin typeface="+mn-lt"/>
              </a:rPr>
              <a:t>must include: </a:t>
            </a:r>
          </a:p>
          <a:p>
            <a:pPr marL="0" indent="0">
              <a:buNone/>
            </a:pPr>
            <a:endParaRPr lang="en-US" sz="1200" dirty="0">
              <a:solidFill>
                <a:srgbClr val="CF8C07"/>
              </a:solidFill>
              <a:latin typeface="+mn-lt"/>
            </a:endParaRPr>
          </a:p>
          <a:p>
            <a:pPr marL="0" indent="0">
              <a:buNone/>
            </a:pPr>
            <a:r>
              <a:rPr lang="en-US" sz="1200" dirty="0">
                <a:solidFill>
                  <a:schemeClr val="tx2">
                    <a:lumMod val="50000"/>
                  </a:schemeClr>
                </a:solidFill>
                <a:latin typeface="+mn-lt"/>
              </a:rPr>
              <a:t>Various conditions and disease states. </a:t>
            </a:r>
          </a:p>
          <a:p>
            <a:pPr defTabSz="984978">
              <a:defRPr/>
            </a:pPr>
            <a:r>
              <a:rPr lang="en-US" sz="1200" baseline="0" dirty="0"/>
              <a:t>The populations students in graduate programs will work with include learning activities with individuals or populations across the life cycle an</a:t>
            </a:r>
            <a:r>
              <a:rPr lang="en-US" sz="1200" dirty="0">
                <a:solidFill>
                  <a:schemeClr val="tx2">
                    <a:lumMod val="50000"/>
                  </a:schemeClr>
                </a:solidFill>
                <a:latin typeface="+mn-lt"/>
              </a:rPr>
              <a:t>d with diverse cultures. </a:t>
            </a:r>
          </a:p>
          <a:p>
            <a:pPr defTabSz="984978">
              <a:defRPr/>
            </a:pPr>
            <a:r>
              <a:rPr lang="en-US" sz="1200" dirty="0">
                <a:solidFill>
                  <a:schemeClr val="tx2">
                    <a:lumMod val="50000"/>
                  </a:schemeClr>
                </a:solidFill>
                <a:latin typeface="+mn-lt"/>
              </a:rPr>
              <a:t>Additionally, the program must include learning experiences for several clinical skills.</a:t>
            </a:r>
          </a:p>
          <a:p>
            <a:pPr marL="0" lvl="1" indent="0">
              <a:spcBef>
                <a:spcPts val="750"/>
              </a:spcBef>
              <a:buNone/>
            </a:pPr>
            <a:endParaRPr lang="en-US" sz="1200" dirty="0">
              <a:solidFill>
                <a:srgbClr val="CF8C07"/>
              </a:solidFill>
              <a:latin typeface="+mn-lt"/>
            </a:endParaRPr>
          </a:p>
          <a:p>
            <a:pPr marL="0" lvl="1" indent="0">
              <a:spcBef>
                <a:spcPts val="750"/>
              </a:spcBef>
              <a:buNone/>
            </a:pPr>
            <a:r>
              <a:rPr lang="en-US" sz="1200" dirty="0">
                <a:solidFill>
                  <a:srgbClr val="CF8C07"/>
                </a:solidFill>
                <a:latin typeface="+mn-lt"/>
              </a:rPr>
              <a:t>The program also must use a variety of educational approaches to facilitate different learning styles of the students.</a:t>
            </a:r>
          </a:p>
          <a:p>
            <a:pPr defTabSz="984978">
              <a:defRPr/>
            </a:pPr>
            <a:endParaRPr lang="en-US" sz="1200" baseline="0" dirty="0"/>
          </a:p>
          <a:p>
            <a:pPr defTabSz="984978">
              <a:defRPr/>
            </a:pPr>
            <a:endParaRPr lang="en-US" sz="1200" baseline="0" dirty="0"/>
          </a:p>
          <a:p>
            <a:pPr lvl="1"/>
            <a:endParaRPr lang="en-US" sz="1300" dirty="0">
              <a:solidFill>
                <a:schemeClr val="tx2">
                  <a:lumMod val="50000"/>
                </a:schemeClr>
              </a:solidFill>
            </a:endParaRPr>
          </a:p>
        </p:txBody>
      </p:sp>
      <p:sp>
        <p:nvSpPr>
          <p:cNvPr id="4" name="Slide Number Placeholder 3"/>
          <p:cNvSpPr>
            <a:spLocks noGrp="1"/>
          </p:cNvSpPr>
          <p:nvPr>
            <p:ph type="sldNum" sz="quarter" idx="10"/>
          </p:nvPr>
        </p:nvSpPr>
        <p:spPr/>
        <p:txBody>
          <a:bodyPr/>
          <a:lstStyle/>
          <a:p>
            <a:fld id="{BA0664C5-5450-4A8C-BB2F-0F578F68B0F5}" type="slidenum">
              <a:rPr lang="en-US" smtClean="0"/>
              <a:t>35</a:t>
            </a:fld>
            <a:endParaRPr lang="en-US"/>
          </a:p>
        </p:txBody>
      </p:sp>
    </p:spTree>
    <p:extLst>
      <p:ext uri="{BB962C8B-B14F-4D97-AF65-F5344CB8AC3E}">
        <p14:creationId xmlns:p14="http://schemas.microsoft.com/office/powerpoint/2010/main" val="780721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73163"/>
            <a:ext cx="4222750" cy="3167062"/>
          </a:xfrm>
        </p:spPr>
      </p:sp>
      <p:sp>
        <p:nvSpPr>
          <p:cNvPr id="3" name="Notes Placeholder 2"/>
          <p:cNvSpPr>
            <a:spLocks noGrp="1"/>
          </p:cNvSpPr>
          <p:nvPr>
            <p:ph type="body" idx="1"/>
          </p:nvPr>
        </p:nvSpPr>
        <p:spPr/>
        <p:txBody>
          <a:bodyPr/>
          <a:lstStyle/>
          <a:p>
            <a:pPr defTabSz="940552">
              <a:defRPr/>
            </a:pPr>
            <a:r>
              <a:rPr lang="en-US" sz="1100" dirty="0">
                <a:latin typeface="+mn-lt"/>
                <a:ea typeface="Calibri" panose="020F0502020204030204" pitchFamily="34" charset="0"/>
                <a:cs typeface="Times New Roman" panose="02020603050405020304" pitchFamily="18" charset="0"/>
              </a:rPr>
              <a:t>The FEM GP Standards include clinical skills which are learning experiences e.1-4. They are noted here for your reference. </a:t>
            </a:r>
            <a:r>
              <a:rPr lang="en-US" sz="1100" dirty="0">
                <a:latin typeface="+mn-lt"/>
                <a:ea typeface="Calibri" panose="020F0502020204030204" pitchFamily="34" charset="0"/>
                <a:cs typeface="Calibri" panose="020F0502020204030204" pitchFamily="34" charset="0"/>
              </a:rPr>
              <a:t>Programs must either have the learning experiences e.1-4 implemented by June 1, 2022 or programs must show evidence of plans for implementation such as meeting minutes where implementation is discussed. Therefore, we intend to include our faculty and preceptors in the discussions regarding the addition of these new clinical skills.</a:t>
            </a:r>
            <a:endParaRPr lang="en-US" dirty="0"/>
          </a:p>
        </p:txBody>
      </p:sp>
      <p:sp>
        <p:nvSpPr>
          <p:cNvPr id="4" name="Slide Number Placeholder 3"/>
          <p:cNvSpPr>
            <a:spLocks noGrp="1"/>
          </p:cNvSpPr>
          <p:nvPr>
            <p:ph type="sldNum" sz="quarter" idx="5"/>
          </p:nvPr>
        </p:nvSpPr>
        <p:spPr/>
        <p:txBody>
          <a:bodyPr/>
          <a:lstStyle/>
          <a:p>
            <a:fld id="{0754C85D-A79E-407E-AADF-3B56A5D6ECC3}" type="slidenum">
              <a:rPr lang="en-US" smtClean="0"/>
              <a:t>36</a:t>
            </a:fld>
            <a:endParaRPr lang="en-US" dirty="0"/>
          </a:p>
        </p:txBody>
      </p:sp>
    </p:spTree>
    <p:extLst>
      <p:ext uri="{BB962C8B-B14F-4D97-AF65-F5344CB8AC3E}">
        <p14:creationId xmlns:p14="http://schemas.microsoft.com/office/powerpoint/2010/main" val="1429299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ACEND has provided examples about the specific clinical skills competencies that were added to the 2022 standards. However, our program may choose to fulfil these in various other ways as well. </a:t>
            </a:r>
          </a:p>
          <a:p>
            <a:endParaRPr lang="en-US" sz="1200" baseline="0" dirty="0"/>
          </a:p>
          <a:p>
            <a:r>
              <a:rPr lang="en-US" sz="1200" b="1" dirty="0">
                <a:solidFill>
                  <a:srgbClr val="5C4A72"/>
                </a:solidFill>
                <a:latin typeface="+mn-lt"/>
              </a:rPr>
              <a:t>Required Element (RE) 3.2.e.1: Perform routine health screenings</a:t>
            </a:r>
          </a:p>
          <a:p>
            <a:pPr lvl="1"/>
            <a:r>
              <a:rPr lang="en-US" sz="1200" dirty="0">
                <a:solidFill>
                  <a:srgbClr val="5C4A72"/>
                </a:solidFill>
                <a:latin typeface="+mn-lt"/>
              </a:rPr>
              <a:t>Performed with a real-life patient or simulation or students perform these on other students </a:t>
            </a:r>
          </a:p>
          <a:p>
            <a:r>
              <a:rPr lang="en-US" sz="1200" b="1" dirty="0">
                <a:solidFill>
                  <a:srgbClr val="5C4A72"/>
                </a:solidFill>
                <a:latin typeface="+mn-lt"/>
              </a:rPr>
              <a:t>RE 3.2.e.2: Provide instructions for self-monitoring blood glucose</a:t>
            </a:r>
          </a:p>
          <a:p>
            <a:pPr lvl="1"/>
            <a:r>
              <a:rPr lang="en-US" sz="1200" dirty="0">
                <a:solidFill>
                  <a:srgbClr val="5C4A72"/>
                </a:solidFill>
                <a:latin typeface="+mn-lt"/>
              </a:rPr>
              <a:t>Performed with real-life patients, in an outpatient group classroom setting, or in a simulation </a:t>
            </a:r>
          </a:p>
          <a:p>
            <a:r>
              <a:rPr lang="en-US" sz="1200" b="1" dirty="0">
                <a:solidFill>
                  <a:srgbClr val="5C4A72"/>
                </a:solidFill>
                <a:latin typeface="+mn-lt"/>
              </a:rPr>
              <a:t>RE 3.2.e.3: Explain the steps and observe the placement of a nasogastric or nasoenteric feeding tube</a:t>
            </a:r>
          </a:p>
          <a:p>
            <a:pPr lvl="1"/>
            <a:r>
              <a:rPr lang="en-US" sz="1200" dirty="0">
                <a:solidFill>
                  <a:srgbClr val="5C4A72"/>
                </a:solidFill>
                <a:latin typeface="+mn-lt"/>
              </a:rPr>
              <a:t>Observation done in a real setting or recording, and students can then explain the steps to someone else </a:t>
            </a:r>
          </a:p>
          <a:p>
            <a:r>
              <a:rPr lang="en-US" sz="1200" b="1" dirty="0">
                <a:solidFill>
                  <a:srgbClr val="5C4A72"/>
                </a:solidFill>
                <a:latin typeface="+mn-lt"/>
              </a:rPr>
              <a:t>RE 3.2.e.4: Conduct a swallow screen and refer to appropriate professional for full swallow evaluation</a:t>
            </a:r>
          </a:p>
          <a:p>
            <a:pPr lvl="1"/>
            <a:r>
              <a:rPr lang="en-US" sz="1200" dirty="0">
                <a:solidFill>
                  <a:srgbClr val="5C4A72"/>
                </a:solidFill>
                <a:latin typeface="+mn-lt"/>
              </a:rPr>
              <a:t>Interview a patient (or simulated patient) </a:t>
            </a:r>
            <a:r>
              <a:rPr lang="en-US" sz="1200">
                <a:solidFill>
                  <a:srgbClr val="5C4A72"/>
                </a:solidFill>
                <a:latin typeface="+mn-lt"/>
              </a:rPr>
              <a:t>with screening </a:t>
            </a:r>
            <a:r>
              <a:rPr lang="en-US" sz="1200" dirty="0">
                <a:solidFill>
                  <a:srgbClr val="5C4A72"/>
                </a:solidFill>
                <a:latin typeface="+mn-lt"/>
              </a:rPr>
              <a:t>questions and then identify </a:t>
            </a:r>
            <a:r>
              <a:rPr lang="en-US" sz="1200">
                <a:solidFill>
                  <a:srgbClr val="5C4A72"/>
                </a:solidFill>
                <a:latin typeface="+mn-lt"/>
              </a:rPr>
              <a:t>the need </a:t>
            </a:r>
            <a:r>
              <a:rPr lang="en-US" sz="1200" dirty="0">
                <a:solidFill>
                  <a:srgbClr val="5C4A72"/>
                </a:solidFill>
                <a:latin typeface="+mn-lt"/>
              </a:rPr>
              <a:t>for full swallow evaluation</a:t>
            </a:r>
            <a:endParaRPr lang="en-US" sz="1200" dirty="0">
              <a:solidFill>
                <a:schemeClr val="tx2">
                  <a:lumMod val="50000"/>
                </a:schemeClr>
              </a:solidFill>
              <a:latin typeface="+mn-lt"/>
            </a:endParaRPr>
          </a:p>
          <a:p>
            <a:endParaRPr lang="en-US" baseline="0" dirty="0"/>
          </a:p>
        </p:txBody>
      </p:sp>
      <p:sp>
        <p:nvSpPr>
          <p:cNvPr id="4" name="Slide Number Placeholder 3"/>
          <p:cNvSpPr>
            <a:spLocks noGrp="1"/>
          </p:cNvSpPr>
          <p:nvPr>
            <p:ph type="sldNum" sz="quarter" idx="10"/>
          </p:nvPr>
        </p:nvSpPr>
        <p:spPr/>
        <p:txBody>
          <a:bodyPr/>
          <a:lstStyle/>
          <a:p>
            <a:fld id="{BA0664C5-5450-4A8C-BB2F-0F578F68B0F5}" type="slidenum">
              <a:rPr lang="en-US" smtClean="0"/>
              <a:t>37</a:t>
            </a:fld>
            <a:endParaRPr lang="en-US"/>
          </a:p>
        </p:txBody>
      </p:sp>
    </p:spTree>
    <p:extLst>
      <p:ext uri="{BB962C8B-B14F-4D97-AF65-F5344CB8AC3E}">
        <p14:creationId xmlns:p14="http://schemas.microsoft.com/office/powerpoint/2010/main" val="1069326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is a copy of The Summary of Learning Activities</a:t>
            </a:r>
            <a:r>
              <a:rPr lang="en-US" baseline="0" dirty="0"/>
              <a:t> form where I’ll be indicating, with faculty and preceptor input, which learning activity you are using with each of the populations or cultures each of the conditions, or disease states indicated, or the clinical skills once we implement them. </a:t>
            </a:r>
          </a:p>
          <a:p>
            <a:endParaRPr lang="en-US" baseline="0" dirty="0"/>
          </a:p>
          <a:p>
            <a:r>
              <a:rPr lang="en-US" baseline="0" dirty="0"/>
              <a:t>I’ll remind our faculty that any learning activity example found on this template also needs to be included in the appropriate course syllabus for the identified course.</a:t>
            </a: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38</a:t>
            </a:fld>
            <a:endParaRPr lang="en-US"/>
          </a:p>
        </p:txBody>
      </p:sp>
    </p:spTree>
    <p:extLst>
      <p:ext uri="{BB962C8B-B14F-4D97-AF65-F5344CB8AC3E}">
        <p14:creationId xmlns:p14="http://schemas.microsoft.com/office/powerpoint/2010/main" val="2024789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ACEND asks that I, as </a:t>
            </a:r>
            <a:r>
              <a:rPr lang="en-US" baseline="0" dirty="0"/>
              <a:t>program director, be in regular communication with the faculty and preceptors participating in the education of our students. As a faculty member of the program, you should expect that I will discuss the following with you: </a:t>
            </a:r>
          </a:p>
          <a:p>
            <a:r>
              <a:rPr lang="en-US" baseline="0" dirty="0"/>
              <a:t>-Any learning activities from your course used to assess competencies, and where the performance indicators are covered in your courses</a:t>
            </a:r>
          </a:p>
          <a:p>
            <a:endParaRPr lang="en-US" baseline="0" dirty="0"/>
          </a:p>
          <a:p>
            <a:r>
              <a:rPr lang="en-US" baseline="0" dirty="0"/>
              <a:t>To our preceptors, I am to provide a program-specific rotation description and assessment materials for the students you are training. In some cases, you may be working with me to create these rotation descriptions and assessment materials. You and I should also discuss what is expected of both the student and the preceptor during the rotation so that the appropriate student experience is provided. Even though you may have materials from another supervised practice or supervised experiential learning program, it is important that each program provide its own materials to preceptors. Those of you who are precepting students from multiple programs must use the assessment materials from the program a student attends, not materials from any other institutions you may be working with. This ensures that students from our program all receive comparable educational experiences.</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39</a:t>
            </a:fld>
            <a:endParaRPr lang="en-US"/>
          </a:p>
        </p:txBody>
      </p:sp>
    </p:spTree>
    <p:extLst>
      <p:ext uri="{BB962C8B-B14F-4D97-AF65-F5344CB8AC3E}">
        <p14:creationId xmlns:p14="http://schemas.microsoft.com/office/powerpoint/2010/main" val="75232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explain ACEND’s relationship to the Academy of Nutrition</a:t>
            </a:r>
            <a:r>
              <a:rPr lang="en-US" baseline="0" dirty="0"/>
              <a:t> and Dietetics. </a:t>
            </a:r>
            <a:r>
              <a:rPr lang="en-US" dirty="0"/>
              <a:t>The Academy</a:t>
            </a:r>
            <a:r>
              <a:rPr lang="en-US" baseline="0" dirty="0"/>
              <a:t> is a legally incorporated, not-for-profit corporation.  It is a professional membership organization that provides products and services to its members and strives to e</a:t>
            </a:r>
            <a:r>
              <a:rPr lang="en-US" dirty="0"/>
              <a:t>mpower members to be food and nutrition leaders. The </a:t>
            </a:r>
            <a:r>
              <a:rPr lang="en-US" sz="1200" b="0" i="0" kern="1200" dirty="0">
                <a:solidFill>
                  <a:schemeClr val="tx1"/>
                </a:solidFill>
                <a:effectLst/>
                <a:latin typeface="+mn-lt"/>
                <a:ea typeface="+mn-ea"/>
                <a:cs typeface="+mn-cs"/>
              </a:rPr>
              <a:t>Board of Directors oversees the strategic direction, budget, guidelines and policies of The Academy of Nutrition and Dietetics.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Although a part of The Academy’s not-for-profit corporation, ACEND is required by the US Department of Education to function autonomously from both the Academy and the Commission on Dietetic Registration, also known as CDR.  All decisions made about accreditation standards and our program’s accreditation status are made by the ACEND Board without interaction or influence by either The Academy or CDR. CDR is also a part of The Academy’s not-for-profit corporation.  It too functions autonomously from The Academy and ACEND in making credentialing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a:t>
            </a:fld>
            <a:endParaRPr lang="en-US"/>
          </a:p>
        </p:txBody>
      </p:sp>
    </p:spTree>
    <p:extLst>
      <p:ext uri="{BB962C8B-B14F-4D97-AF65-F5344CB8AC3E}">
        <p14:creationId xmlns:p14="http://schemas.microsoft.com/office/powerpoint/2010/main" val="1724803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Next, we’ll discuss Standard 4 which addresses Assessment and Curriculum Improvement. For those programs on the 2022 standards this would be Student Learning Assessment and for the FEM programs, it would be Competency Assessment. </a:t>
            </a: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40</a:t>
            </a:fld>
            <a:endParaRPr lang="en-US"/>
          </a:p>
        </p:txBody>
      </p:sp>
    </p:spTree>
    <p:extLst>
      <p:ext uri="{BB962C8B-B14F-4D97-AF65-F5344CB8AC3E}">
        <p14:creationId xmlns:p14="http://schemas.microsoft.com/office/powerpoint/2010/main" val="3505294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are some common terminology that you will see based on program type.</a:t>
            </a:r>
          </a:p>
          <a:p>
            <a:r>
              <a:rPr lang="en-US" sz="1200" dirty="0">
                <a:solidFill>
                  <a:schemeClr val="tx2">
                    <a:lumMod val="50000"/>
                  </a:schemeClr>
                </a:solidFill>
                <a:latin typeface="+mn-lt"/>
              </a:rPr>
              <a:t>CP, DT, FDE: Core Knowledge and Competencies</a:t>
            </a:r>
          </a:p>
          <a:p>
            <a:r>
              <a:rPr lang="en-US" sz="1200" dirty="0">
                <a:solidFill>
                  <a:schemeClr val="tx2">
                    <a:lumMod val="50000"/>
                  </a:schemeClr>
                </a:solidFill>
                <a:latin typeface="+mn-lt"/>
              </a:rPr>
              <a:t>DI: Core Competencies</a:t>
            </a:r>
          </a:p>
          <a:p>
            <a:r>
              <a:rPr lang="en-US" sz="1200" dirty="0">
                <a:solidFill>
                  <a:schemeClr val="tx2">
                    <a:lumMod val="50000"/>
                  </a:schemeClr>
                </a:solidFill>
                <a:latin typeface="+mn-lt"/>
              </a:rPr>
              <a:t>DPD: Core Knowledge Requirements</a:t>
            </a:r>
          </a:p>
          <a:p>
            <a:r>
              <a:rPr lang="en-US" sz="1200" dirty="0">
                <a:solidFill>
                  <a:schemeClr val="tx2">
                    <a:lumMod val="50000"/>
                  </a:schemeClr>
                </a:solidFill>
                <a:latin typeface="+mn-lt"/>
              </a:rPr>
              <a:t>FEM: Competencies and Performance Indicators (PI)</a:t>
            </a:r>
            <a:endParaRPr lang="en-US" sz="1200"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41</a:t>
            </a:fld>
            <a:endParaRPr lang="en-US"/>
          </a:p>
        </p:txBody>
      </p:sp>
    </p:spTree>
    <p:extLst>
      <p:ext uri="{BB962C8B-B14F-4D97-AF65-F5344CB8AC3E}">
        <p14:creationId xmlns:p14="http://schemas.microsoft.com/office/powerpoint/2010/main" val="575416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Standard 4</a:t>
            </a:r>
            <a:r>
              <a:rPr lang="en-US" baseline="0" dirty="0"/>
              <a:t> includes requirements for how programs must assess their curriculum to make sure that their students or interns are achieving the required knowledge and/or competencies.</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42</a:t>
            </a:fld>
            <a:endParaRPr lang="en-US"/>
          </a:p>
        </p:txBody>
      </p:sp>
    </p:spTree>
    <p:extLst>
      <p:ext uri="{BB962C8B-B14F-4D97-AF65-F5344CB8AC3E}">
        <p14:creationId xmlns:p14="http://schemas.microsoft.com/office/powerpoint/2010/main" val="2672969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2022 Standards, programs must have a plan or process for ongoing assessment of core knowledge and/or competencies.  This plan must identify summative assessment methods used, the course or rotation in which assessment will occur and the process for tracking individual student’s demonstration of knowledge and/or competencies.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43</a:t>
            </a:fld>
            <a:endParaRPr lang="en-US"/>
          </a:p>
        </p:txBody>
      </p:sp>
    </p:spTree>
    <p:extLst>
      <p:ext uri="{BB962C8B-B14F-4D97-AF65-F5344CB8AC3E}">
        <p14:creationId xmlns:p14="http://schemas.microsoft.com/office/powerpoint/2010/main" val="3217016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FEM Standards, Required Element 4.1 has only slight wording differences from the 2022 Standards which are shown here in white font. The FEM program must have a plan for the assessment of the competencies and the plan must include the summative assessment method used, the course and/or supervised experiential learning activity, and the process for tracking the individual student's demonstration of the competencies.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44</a:t>
            </a:fld>
            <a:endParaRPr lang="en-US"/>
          </a:p>
        </p:txBody>
      </p:sp>
    </p:spTree>
    <p:extLst>
      <p:ext uri="{BB962C8B-B14F-4D97-AF65-F5344CB8AC3E}">
        <p14:creationId xmlns:p14="http://schemas.microsoft.com/office/powerpoint/2010/main" val="1835928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rPr>
              <a:t>I am required to provide ACEND with a final or culminating assessment (also known as a summative assessment) that is used to measure each of the core knowledge requirements and/or competencies depending on program type. This example is of the core knowledge assessment table to be used by the DPDs. There is a separate core competency assessment table used by DT programs and a third core competency assessment table used by the DI, CP and FDE programs.</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solidFill>
                <a:schemeClr val="tx2">
                  <a:lumMod val="50000"/>
                </a:schemeClr>
              </a:solidFill>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rPr>
              <a:t>For faculty, the expectation is, that if your course is indicated on the assessment table, then the corresponding assessment method is to be included on your course syllabus along with the knowledge requirement or competency that is being measured.</a:t>
            </a: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45</a:t>
            </a:fld>
            <a:endParaRPr lang="en-US"/>
          </a:p>
        </p:txBody>
      </p:sp>
    </p:spTree>
    <p:extLst>
      <p:ext uri="{BB962C8B-B14F-4D97-AF65-F5344CB8AC3E}">
        <p14:creationId xmlns:p14="http://schemas.microsoft.com/office/powerpoint/2010/main" val="56921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an example of a completed competency assessment table for the FEM Graduate Program. As you can see the structure is the same as the previous slide however, the FEM programs will have the competencies listed in column A and they will be shown at a knows, shows and does level. In all of the tables, column A is written out for programs, and the expectation is that programs will update columns B and C in the table.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t>
            </a:r>
            <a:r>
              <a:rPr lang="en-US" sz="1200" dirty="0">
                <a:solidFill>
                  <a:schemeClr val="tx2">
                    <a:lumMod val="50000"/>
                  </a:schemeClr>
                </a:solidFill>
                <a:latin typeface="+mn-lt"/>
              </a:rPr>
              <a:t>for faculty, the expectation is, that if your course is indicated on the assessment table, then the corresponding assessment method  is to be included on your course syllabus along with the competency that is being assessed.</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46</a:t>
            </a:fld>
            <a:endParaRPr lang="en-US"/>
          </a:p>
        </p:txBody>
      </p:sp>
    </p:spTree>
    <p:extLst>
      <p:ext uri="{BB962C8B-B14F-4D97-AF65-F5344CB8AC3E}">
        <p14:creationId xmlns:p14="http://schemas.microsoft.com/office/powerpoint/2010/main" val="525039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are some important notes for </a:t>
            </a:r>
            <a:r>
              <a:rPr lang="en-US" b="0" dirty="0"/>
              <a:t>FEM programs only</a:t>
            </a:r>
            <a:r>
              <a:rPr lang="en-US" dirty="0"/>
              <a:t>. Each competency must have at least one assessment, even if all the PIs within a competency are covered in prerequisites. In this case, the assessment may be for prior learning and programs would note that in the table. ACEND would then expect to see a very clear program policy for evaluation of assessment of prior learning.  I will request input from faculty on the development of this assessment of prior learning policy if we don’t already have one in place.</a:t>
            </a:r>
          </a:p>
          <a:p>
            <a:endParaRPr lang="en-US" dirty="0"/>
          </a:p>
          <a:p>
            <a:r>
              <a:rPr lang="en-US" dirty="0"/>
              <a:t>Also, the enhanced competencies must be covered and assessed within the program and not in pre-requisite coursework. Those enhanced competencies are noted in the table with an asterisk. I will be asking for the assistance of faculty and/or preceptors to identify assessment methods.</a:t>
            </a:r>
          </a:p>
        </p:txBody>
      </p:sp>
      <p:sp>
        <p:nvSpPr>
          <p:cNvPr id="4" name="Slide Number Placeholder 3"/>
          <p:cNvSpPr>
            <a:spLocks noGrp="1"/>
          </p:cNvSpPr>
          <p:nvPr>
            <p:ph type="sldNum" sz="quarter" idx="5"/>
          </p:nvPr>
        </p:nvSpPr>
        <p:spPr/>
        <p:txBody>
          <a:bodyPr/>
          <a:lstStyle/>
          <a:p>
            <a:fld id="{B32D5717-4DD5-47B4-8EE2-FCCB5A910B3E}" type="slidenum">
              <a:rPr lang="en-US" smtClean="0"/>
              <a:t>47</a:t>
            </a:fld>
            <a:endParaRPr lang="en-US"/>
          </a:p>
        </p:txBody>
      </p:sp>
    </p:spTree>
    <p:extLst>
      <p:ext uri="{BB962C8B-B14F-4D97-AF65-F5344CB8AC3E}">
        <p14:creationId xmlns:p14="http://schemas.microsoft.com/office/powerpoint/2010/main" val="151144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program must document that data on student core knowledge and/or competency attainment are collected, summarized and analyzed for use in curricular review and improvement. Faculty and preceptors will be asked to help me with data collection</a:t>
            </a:r>
            <a:r>
              <a:rPr lang="en-US" b="0" dirty="0"/>
              <a:t>. Since I need to show ACEND the process our program takes for assessing individual student or intern achievement of the knowledge or competencies, we’ll be reaching out </a:t>
            </a:r>
            <a:r>
              <a:rPr lang="en-US" b="0" baseline="0" dirty="0"/>
              <a:t>to you to discuss what assignments or activities will be used to assess competencies within the course you teach or the supervised practice or SEL rotation that you lead, as well as details about data collection. </a:t>
            </a:r>
            <a:endParaRPr lang="en-US" b="0"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48</a:t>
            </a:fld>
            <a:endParaRPr lang="en-US"/>
          </a:p>
        </p:txBody>
      </p:sp>
    </p:spTree>
    <p:extLst>
      <p:ext uri="{BB962C8B-B14F-4D97-AF65-F5344CB8AC3E}">
        <p14:creationId xmlns:p14="http://schemas.microsoft.com/office/powerpoint/2010/main" val="1905739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Programs are required to review results of program evaluation and data analysis</a:t>
            </a:r>
            <a:r>
              <a:rPr lang="en-US" baseline="0" dirty="0"/>
              <a:t>, as well as feedback from students and other stakeholders. Then we are to identify strengths and areas of improvement for the program. Finally, we are to develop actions that will be taken to improve the program based on this analysis.  You may be asked to provide feedback about the program’s curriculum or, if you are part of the curriculum committee or advisory board for our program, you may be asked to review feedback and assist with data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may also request your feedback about the program’s curriculum.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49</a:t>
            </a:fld>
            <a:endParaRPr lang="en-US"/>
          </a:p>
        </p:txBody>
      </p:sp>
    </p:spTree>
    <p:extLst>
      <p:ext uri="{BB962C8B-B14F-4D97-AF65-F5344CB8AC3E}">
        <p14:creationId xmlns:p14="http://schemas.microsoft.com/office/powerpoint/2010/main" val="231401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1" indent="-290669" algn="l">
              <a:lnSpc>
                <a:spcPct val="140000"/>
              </a:lnSpc>
            </a:pPr>
            <a:r>
              <a:rPr lang="en-US" sz="1200" dirty="0">
                <a:solidFill>
                  <a:srgbClr val="39683E"/>
                </a:solidFill>
              </a:rPr>
              <a:t>Accreditations Standards are central to the accreditation process.</a:t>
            </a:r>
            <a:r>
              <a:rPr lang="en-US" sz="1200" baseline="0" dirty="0">
                <a:solidFill>
                  <a:srgbClr val="39683E"/>
                </a:solidFill>
              </a:rPr>
              <a:t> These standards d</a:t>
            </a:r>
            <a:r>
              <a:rPr lang="en-US" sz="1200" dirty="0">
                <a:solidFill>
                  <a:srgbClr val="39683E"/>
                </a:solidFill>
              </a:rPr>
              <a:t>efine the minimum levels of quality allowed for an accredited program in good standing. All accreditation decisions are made by the ACEND Board and are based on the Standards; they are applied equally to all programs.  </a:t>
            </a:r>
          </a:p>
          <a:p>
            <a:pPr marL="755742" lvl="1" indent="-290669" algn="l">
              <a:lnSpc>
                <a:spcPct val="140000"/>
              </a:lnSpc>
              <a:spcAft>
                <a:spcPct val="25000"/>
              </a:spcAft>
            </a:pPr>
            <a:endParaRPr lang="en-US" sz="1200" dirty="0">
              <a:solidFill>
                <a:srgbClr val="39683E"/>
              </a:solidFill>
            </a:endParaRPr>
          </a:p>
          <a:p>
            <a:pPr marL="0" lvl="1" indent="-290669" algn="l">
              <a:lnSpc>
                <a:spcPct val="140000"/>
              </a:lnSpc>
              <a:spcAft>
                <a:spcPct val="25000"/>
              </a:spcAft>
            </a:pPr>
            <a:r>
              <a:rPr lang="en-US" sz="1200" dirty="0">
                <a:solidFill>
                  <a:srgbClr val="39683E"/>
                </a:solidFill>
              </a:rPr>
              <a:t>The ACEND Standards were</a:t>
            </a:r>
            <a:r>
              <a:rPr lang="en-US" sz="1200" baseline="0" dirty="0">
                <a:solidFill>
                  <a:srgbClr val="39683E"/>
                </a:solidFill>
              </a:rPr>
              <a:t> c</a:t>
            </a:r>
            <a:r>
              <a:rPr lang="en-US" sz="1200" dirty="0">
                <a:solidFill>
                  <a:srgbClr val="39683E"/>
                </a:solidFill>
              </a:rPr>
              <a:t>reated by educators, regulators, practitioners, students and the general public.</a:t>
            </a:r>
            <a:r>
              <a:rPr lang="en-US" sz="1200" baseline="0" dirty="0">
                <a:solidFill>
                  <a:srgbClr val="39683E"/>
                </a:solidFill>
              </a:rPr>
              <a:t> They are r</a:t>
            </a:r>
            <a:r>
              <a:rPr lang="en-US" sz="1200" dirty="0">
                <a:solidFill>
                  <a:srgbClr val="39683E"/>
                </a:solidFill>
              </a:rPr>
              <a:t>evised on a routine basis,</a:t>
            </a:r>
            <a:r>
              <a:rPr lang="en-US" sz="1200" baseline="0" dirty="0">
                <a:solidFill>
                  <a:srgbClr val="39683E"/>
                </a:solidFill>
              </a:rPr>
              <a:t> generally every five years, or more often as needed.  The 2022 Accreditation Standard were implemented June 1, 2022 and programs were to adopt them and implement them with their incoming cohort.</a:t>
            </a:r>
            <a:endParaRPr lang="en-US" sz="1200" dirty="0">
              <a:solidFill>
                <a:srgbClr val="39683E"/>
              </a:solidFill>
            </a:endParaRPr>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a:t>
            </a:fld>
            <a:endParaRPr lang="en-US"/>
          </a:p>
        </p:txBody>
      </p:sp>
    </p:spTree>
    <p:extLst>
      <p:ext uri="{BB962C8B-B14F-4D97-AF65-F5344CB8AC3E}">
        <p14:creationId xmlns:p14="http://schemas.microsoft.com/office/powerpoint/2010/main" val="946378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Standard</a:t>
            </a:r>
            <a:r>
              <a:rPr lang="en-US" baseline="0" dirty="0"/>
              <a:t> 5 discusses requirements around faculty and preceptors. Please pay special attention to this standard; it’s all about you!</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50</a:t>
            </a:fld>
            <a:endParaRPr lang="en-US"/>
          </a:p>
        </p:txBody>
      </p:sp>
    </p:spTree>
    <p:extLst>
      <p:ext uri="{BB962C8B-B14F-4D97-AF65-F5344CB8AC3E}">
        <p14:creationId xmlns:p14="http://schemas.microsoft.com/office/powerpoint/2010/main" val="168056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Programs </a:t>
            </a:r>
            <a:r>
              <a:rPr lang="en-US" baseline="0" dirty="0"/>
              <a:t>must have a sufficient number of qualified faculty and preceptors.  You will be asked to provide the depth and breadth of learning activities required within the curriculum.  </a:t>
            </a:r>
          </a:p>
          <a:p>
            <a:endParaRPr lang="en-US" dirty="0"/>
          </a:p>
          <a:p>
            <a:r>
              <a:rPr lang="en-US" dirty="0"/>
              <a:t>Not all faculty and preceptors need to be RDNs or NDTRs, but they need to be appropriately credentialed</a:t>
            </a:r>
            <a:r>
              <a:rPr lang="en-US" baseline="0" dirty="0"/>
              <a:t> in the area they’re teaching. For example, a nurse who is a certified diabetes educator would be an appropriate preceptor in an outpatient diabetes clinic, but probably not in the NICU. Another example may be that a school food service director may not be an RDN or NDTR but may hold the School Nutrition Specialist, or SNS, credential.</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51</a:t>
            </a:fld>
            <a:endParaRPr lang="en-US"/>
          </a:p>
        </p:txBody>
      </p:sp>
    </p:spTree>
    <p:extLst>
      <p:ext uri="{BB962C8B-B14F-4D97-AF65-F5344CB8AC3E}">
        <p14:creationId xmlns:p14="http://schemas.microsoft.com/office/powerpoint/2010/main" val="2854677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Required Element relates to program faculty within the academic unit. Our faculty</a:t>
            </a:r>
            <a:r>
              <a:rPr lang="en-US" baseline="0" dirty="0"/>
              <a:t> must meet the sponsoring organization’s criteria for appointment and have sufficient education in a field related to the subject they are teaching OR they must meet our institution’s policy for education.  </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52</a:t>
            </a:fld>
            <a:endParaRPr lang="en-US"/>
          </a:p>
        </p:txBody>
      </p:sp>
    </p:spTree>
    <p:extLst>
      <p:ext uri="{BB962C8B-B14F-4D97-AF65-F5344CB8AC3E}">
        <p14:creationId xmlns:p14="http://schemas.microsoft.com/office/powerpoint/2010/main" val="798177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this slide and the next pertain to faculty, I’d like our preceptors to listen closely as these mirror the preceptor requirements found in Required Element 5.3 of this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faculty, including the program director, and preceptors must show evidence of continued competence appropriate to their teaching responsibilities. This can be demonstrated in a CV or resume. If you, as faculty, are an RDN, the credential, in and of itself, is not an indication of competence to teach students or interns. You’ll be asked to demonstrate how you are keeping up to date in the area in which you are teaching, or, for our preceptors, the area in which you provide supervised practice or SEL experiences to our students or interns.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Also, the program must provide faculty and preceptors with orientation that includes information about the program’s mission, goals, objectives and the  ACEND standards, knowledge and competencies.  This is to be provided to all faculty who teach in the program and reside in the program’s academic unit or department. While this does not pertain to faculty outside of the academic unit, it does apply to our preceptors.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following does not pertain to our preceptors. Faculty within the academic unit who teach in the program are now required to be trained on distance education pedagogy as well. The idea is that all programs are able to seamlessly transition to online instruction if needed. This is a requirement for all program faculty even if you do not provide distance education. The use of the internet and other technologies are more and more prevalent even in traditional in-person or on-campus courses. The program may train faculty by using trainings offered by the university or institution. Examples of training include effective use of an online learning management system, utilizing a hybrid classroom approach, or team-based learning which utilizes internet or other technologies for course delivery. So, faculty, please understand that, even if you are not currently offering on-line or distance education courses, the program is required to make sure you have received this training.</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53</a:t>
            </a:fld>
            <a:endParaRPr lang="en-US"/>
          </a:p>
        </p:txBody>
      </p:sp>
    </p:spTree>
    <p:extLst>
      <p:ext uri="{BB962C8B-B14F-4D97-AF65-F5344CB8AC3E}">
        <p14:creationId xmlns:p14="http://schemas.microsoft.com/office/powerpoint/2010/main" val="141618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area in which programs are required to ensure training for faculty within the academic unit and our preceptors includes strategies to recognize and monitor biases in self and others as well as reduce instances of microaggression and discrimination.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training can be provided by the institution, where the faculty are employed or where the preceptors are employed and does not necessarily have to be provided by the program. However, our program must ensure that our faculty and preceptors are receiving training of some sort on these topics. We may choose to offer you the ACEND webinar series, which is found on the ACEND website under the Diversity, Equity and Inclusion section.</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54</a:t>
            </a:fld>
            <a:endParaRPr lang="en-US"/>
          </a:p>
        </p:txBody>
      </p:sp>
    </p:spTree>
    <p:extLst>
      <p:ext uri="{BB962C8B-B14F-4D97-AF65-F5344CB8AC3E}">
        <p14:creationId xmlns:p14="http://schemas.microsoft.com/office/powerpoint/2010/main" val="2032151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program will request from all faculty and preceptors your resume or CV or for preceptors, we may ask you to fill in a form such as this one, which is a preceptor qualifications form. </a:t>
            </a:r>
          </a:p>
        </p:txBody>
      </p:sp>
      <p:sp>
        <p:nvSpPr>
          <p:cNvPr id="4" name="Slide Number Placeholder 3"/>
          <p:cNvSpPr>
            <a:spLocks noGrp="1"/>
          </p:cNvSpPr>
          <p:nvPr>
            <p:ph type="sldNum" sz="quarter" idx="5"/>
          </p:nvPr>
        </p:nvSpPr>
        <p:spPr/>
        <p:txBody>
          <a:bodyPr/>
          <a:lstStyle/>
          <a:p>
            <a:fld id="{B32D5717-4DD5-47B4-8EE2-FCCB5A910B3E}" type="slidenum">
              <a:rPr lang="en-US" smtClean="0"/>
              <a:t>55</a:t>
            </a:fld>
            <a:endParaRPr lang="en-US"/>
          </a:p>
        </p:txBody>
      </p:sp>
    </p:spTree>
    <p:extLst>
      <p:ext uri="{BB962C8B-B14F-4D97-AF65-F5344CB8AC3E}">
        <p14:creationId xmlns:p14="http://schemas.microsoft.com/office/powerpoint/2010/main" val="255192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a:t>
            </a:r>
            <a:r>
              <a:rPr lang="en-US" baseline="0" dirty="0"/>
              <a:t> summarize, you can expect me, as program director, to reach out to you periodically to request an updated resume and a list of recent continuing education. I’ll also be providing periodic training materials, especially if there are any changes to the ACEND Standards or curriculum requirements, or changes to the program. Finally, I’ll provide our preceptors with expectations of their role and responsibilities in the program.</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56</a:t>
            </a:fld>
            <a:endParaRPr lang="en-US"/>
          </a:p>
        </p:txBody>
      </p:sp>
    </p:spTree>
    <p:extLst>
      <p:ext uri="{BB962C8B-B14F-4D97-AF65-F5344CB8AC3E}">
        <p14:creationId xmlns:p14="http://schemas.microsoft.com/office/powerpoint/2010/main" val="16551801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ACEND website has a variety of resources for me as the program director but also for preceptors and faculty. Please visit the website to obtain the latest updates and documents from ACEND. </a:t>
            </a:r>
          </a:p>
        </p:txBody>
      </p:sp>
      <p:sp>
        <p:nvSpPr>
          <p:cNvPr id="4" name="Slide Number Placeholder 3"/>
          <p:cNvSpPr>
            <a:spLocks noGrp="1"/>
          </p:cNvSpPr>
          <p:nvPr>
            <p:ph type="sldNum" sz="quarter" idx="5"/>
          </p:nvPr>
        </p:nvSpPr>
        <p:spPr/>
        <p:txBody>
          <a:bodyPr/>
          <a:lstStyle/>
          <a:p>
            <a:fld id="{B32D5717-4DD5-47B4-8EE2-FCCB5A910B3E}" type="slidenum">
              <a:rPr lang="en-US" smtClean="0"/>
              <a:t>57</a:t>
            </a:fld>
            <a:endParaRPr lang="en-US"/>
          </a:p>
        </p:txBody>
      </p:sp>
    </p:spTree>
    <p:extLst>
      <p:ext uri="{BB962C8B-B14F-4D97-AF65-F5344CB8AC3E}">
        <p14:creationId xmlns:p14="http://schemas.microsoft.com/office/powerpoint/2010/main" val="4256293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training. If you have any questions, comments or concerns,</a:t>
            </a:r>
            <a:r>
              <a:rPr lang="en-US" baseline="0" dirty="0"/>
              <a:t> please contact me or feel free to contact ACEND.</a:t>
            </a:r>
            <a:endParaRPr lang="en-US" dirty="0"/>
          </a:p>
          <a:p>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58</a:t>
            </a:fld>
            <a:endParaRPr lang="en-US"/>
          </a:p>
        </p:txBody>
      </p:sp>
    </p:spTree>
    <p:extLst>
      <p:ext uri="{BB962C8B-B14F-4D97-AF65-F5344CB8AC3E}">
        <p14:creationId xmlns:p14="http://schemas.microsoft.com/office/powerpoint/2010/main" val="419836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1" indent="-299534">
              <a:lnSpc>
                <a:spcPct val="140000"/>
              </a:lnSpc>
              <a:spcAft>
                <a:spcPct val="25000"/>
              </a:spcAft>
            </a:pPr>
            <a:r>
              <a:rPr lang="en-US" dirty="0"/>
              <a:t>ACEND has four sets of standards under the 2022 Accreditation Standards that are required for US based programs and one program type for foreign education programs. </a:t>
            </a:r>
          </a:p>
          <a:p>
            <a:pPr marL="0" lvl="1" indent="-299534">
              <a:lnSpc>
                <a:spcPct val="140000"/>
              </a:lnSpc>
              <a:spcAft>
                <a:spcPct val="25000"/>
              </a:spcAft>
            </a:pPr>
            <a:endParaRPr lang="en-US" dirty="0"/>
          </a:p>
          <a:p>
            <a:pPr marL="0" lvl="1" indent="-299534">
              <a:lnSpc>
                <a:spcPct val="140000"/>
              </a:lnSpc>
              <a:spcAft>
                <a:spcPct val="25000"/>
              </a:spcAft>
            </a:pPr>
            <a:r>
              <a:rPr lang="en-US" dirty="0"/>
              <a:t>They include the </a:t>
            </a:r>
          </a:p>
          <a:p>
            <a:pPr>
              <a:buClr>
                <a:srgbClr val="F3B05A"/>
              </a:buClr>
              <a:buFont typeface="Arial" panose="020B0604020202020204" pitchFamily="34" charset="0"/>
              <a:buChar char="•"/>
            </a:pPr>
            <a:r>
              <a:rPr lang="en-US" sz="1200" dirty="0">
                <a:solidFill>
                  <a:schemeClr val="tx2">
                    <a:lumMod val="50000"/>
                  </a:schemeClr>
                </a:solidFill>
                <a:highlight>
                  <a:srgbClr val="FFFFFF"/>
                </a:highlight>
                <a:latin typeface="+mn-lt"/>
              </a:rPr>
              <a:t>Nutrition and Dietetics Coordinated Programs (CP)</a:t>
            </a:r>
          </a:p>
          <a:p>
            <a:pPr>
              <a:buClr>
                <a:srgbClr val="F3B05A"/>
              </a:buClr>
              <a:buFont typeface="Arial" panose="020B0604020202020204" pitchFamily="34" charset="0"/>
              <a:buChar char="•"/>
            </a:pPr>
            <a:r>
              <a:rPr lang="en-US" sz="1200" dirty="0">
                <a:solidFill>
                  <a:schemeClr val="tx2">
                    <a:lumMod val="50000"/>
                  </a:schemeClr>
                </a:solidFill>
                <a:highlight>
                  <a:srgbClr val="FFFFFF"/>
                </a:highlight>
                <a:latin typeface="+mn-lt"/>
              </a:rPr>
              <a:t>Nutrition and Dietetics Internship Programs (DI)</a:t>
            </a:r>
          </a:p>
          <a:p>
            <a:pPr>
              <a:buClr>
                <a:srgbClr val="F3B05A"/>
              </a:buClr>
              <a:buFont typeface="Arial" panose="020B0604020202020204" pitchFamily="34" charset="0"/>
              <a:buChar char="•"/>
            </a:pPr>
            <a:r>
              <a:rPr lang="en-US" sz="1200" dirty="0">
                <a:solidFill>
                  <a:schemeClr val="tx2">
                    <a:lumMod val="50000"/>
                  </a:schemeClr>
                </a:solidFill>
                <a:highlight>
                  <a:srgbClr val="FFFFFF"/>
                </a:highlight>
                <a:latin typeface="+mn-lt"/>
              </a:rPr>
              <a:t>Nutrition and Dietetics Didactic Programs (DPD) </a:t>
            </a:r>
          </a:p>
          <a:p>
            <a:pPr>
              <a:buClr>
                <a:srgbClr val="F3B05A"/>
              </a:buClr>
              <a:buFont typeface="Arial" panose="020B0604020202020204" pitchFamily="34" charset="0"/>
              <a:buChar char="•"/>
            </a:pPr>
            <a:r>
              <a:rPr lang="en-US" sz="1200" dirty="0">
                <a:solidFill>
                  <a:schemeClr val="tx2">
                    <a:lumMod val="50000"/>
                  </a:schemeClr>
                </a:solidFill>
                <a:highlight>
                  <a:srgbClr val="FFFFFF"/>
                </a:highlight>
                <a:latin typeface="+mn-lt"/>
              </a:rPr>
              <a:t>Nutrition and Dietetics Technician Programs (DT) and the </a:t>
            </a:r>
          </a:p>
          <a:p>
            <a:pPr>
              <a:buClr>
                <a:srgbClr val="F3B05A"/>
              </a:buClr>
              <a:buFont typeface="Arial" panose="020B0604020202020204" pitchFamily="34" charset="0"/>
              <a:buChar char="•"/>
            </a:pPr>
            <a:r>
              <a:rPr lang="en-US" sz="1200" dirty="0">
                <a:solidFill>
                  <a:schemeClr val="tx2">
                    <a:lumMod val="50000"/>
                  </a:schemeClr>
                </a:solidFill>
                <a:highlight>
                  <a:srgbClr val="FFFFFF"/>
                </a:highlight>
                <a:latin typeface="+mn-lt"/>
              </a:rPr>
              <a:t>Foreign Dietitian Education Programs (FDE)</a:t>
            </a:r>
          </a:p>
          <a:p>
            <a:pPr marL="0" lvl="1" indent="-299534">
              <a:lnSpc>
                <a:spcPct val="140000"/>
              </a:lnSpc>
              <a:spcAft>
                <a:spcPct val="25000"/>
              </a:spcAft>
            </a:pPr>
            <a:endParaRPr lang="en-US" dirty="0"/>
          </a:p>
          <a:p>
            <a:pPr marL="0" lvl="1" indent="-299534">
              <a:lnSpc>
                <a:spcPct val="140000"/>
              </a:lnSpc>
              <a:spcAft>
                <a:spcPct val="25000"/>
              </a:spcAft>
            </a:pPr>
            <a:r>
              <a:rPr lang="en-US" dirty="0"/>
              <a:t>The Coordinated Programs are those programs that include both the didactic coursework and the supervised practice hours in one program. The Didactic Program in Dietetics only includes the didactic or coursework portion. The Dietetic Internship program includes only the minimum 1000 hours of supervised practice requirement; therefore, interns must have a DPD verification statement in order to apply to dietetic internship programs. These program types are programs that will lead to the RDN credential. </a:t>
            </a:r>
          </a:p>
          <a:p>
            <a:pPr marL="0" lvl="1" indent="-299534">
              <a:lnSpc>
                <a:spcPct val="140000"/>
              </a:lnSpc>
              <a:spcAft>
                <a:spcPct val="25000"/>
              </a:spcAft>
            </a:pPr>
            <a:endParaRPr lang="en-US" dirty="0"/>
          </a:p>
          <a:p>
            <a:pPr marL="0" lvl="1" indent="-299534">
              <a:lnSpc>
                <a:spcPct val="140000"/>
              </a:lnSpc>
              <a:spcAft>
                <a:spcPct val="25000"/>
              </a:spcAft>
            </a:pPr>
            <a:r>
              <a:rPr lang="en-US" dirty="0"/>
              <a:t>The Dietetic Technician program has both the coursework and supervised practice hours; however, graduates of DT programs are eligible to sit for the NDTR exam. Graduates of DT programs must complete one of the previously mentioned programs that include supervised practice to be eligible for the RDN exam if they are interested.</a:t>
            </a:r>
          </a:p>
          <a:p>
            <a:pPr marL="0" lvl="1" indent="-299534">
              <a:lnSpc>
                <a:spcPct val="140000"/>
              </a:lnSpc>
              <a:spcAft>
                <a:spcPct val="25000"/>
              </a:spcAft>
            </a:pPr>
            <a:endParaRPr lang="en-US" sz="1200" dirty="0">
              <a:solidFill>
                <a:schemeClr val="tx2">
                  <a:lumMod val="50000"/>
                </a:schemeClr>
              </a:solidFill>
              <a:latin typeface="+mn-lt"/>
            </a:endParaRPr>
          </a:p>
          <a:p>
            <a:pPr marL="0" lvl="1" indent="-299534">
              <a:lnSpc>
                <a:spcPct val="140000"/>
              </a:lnSpc>
              <a:spcAft>
                <a:spcPct val="25000"/>
              </a:spcAft>
            </a:pPr>
            <a:r>
              <a:rPr lang="en-US" sz="1200" dirty="0">
                <a:solidFill>
                  <a:schemeClr val="tx2">
                    <a:lumMod val="50000"/>
                  </a:schemeClr>
                </a:solidFill>
                <a:latin typeface="+mn-lt"/>
              </a:rPr>
              <a:t>ACEND removed the international dietetic education program type and Incorporated the </a:t>
            </a:r>
            <a:r>
              <a:rPr lang="en-US" sz="1200" dirty="0">
                <a:solidFill>
                  <a:srgbClr val="C00000"/>
                </a:solidFill>
                <a:latin typeface="+mn-lt"/>
              </a:rPr>
              <a:t>IDE Standards </a:t>
            </a:r>
            <a:r>
              <a:rPr lang="en-US" sz="1200" dirty="0">
                <a:solidFill>
                  <a:schemeClr val="tx2">
                    <a:lumMod val="50000"/>
                  </a:schemeClr>
                </a:solidFill>
                <a:latin typeface="+mn-lt"/>
              </a:rPr>
              <a:t>into the 2022 CP Standards. Now international programs that wish to lead to the RDN credential with the new 2022 standards can apply as CP programs if they meet the CP requirements.  With the change, the requirement that IDE programs must have 900 hours in the US was removed and programs can now provide those hours in the country where the program is housed or in the United States.   </a:t>
            </a:r>
          </a:p>
          <a:p>
            <a:pPr marL="0" lvl="1" indent="-299534">
              <a:lnSpc>
                <a:spcPct val="140000"/>
              </a:lnSpc>
              <a:spcAft>
                <a:spcPct val="25000"/>
              </a:spcAft>
            </a:pPr>
            <a:endParaRPr lang="en-US" sz="1200" dirty="0">
              <a:solidFill>
                <a:schemeClr val="tx2">
                  <a:lumMod val="50000"/>
                </a:schemeClr>
              </a:solidFill>
              <a:latin typeface="+mn-lt"/>
            </a:endParaRPr>
          </a:p>
          <a:p>
            <a:pPr marL="0" marR="0" lvl="1" indent="-299534" algn="l" defTabSz="914400" rtl="0" eaLnBrk="1" fontAlgn="auto" latinLnBrk="0" hangingPunct="1">
              <a:lnSpc>
                <a:spcPct val="140000"/>
              </a:lnSpc>
              <a:spcBef>
                <a:spcPts val="0"/>
              </a:spcBef>
              <a:spcAft>
                <a:spcPct val="250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ACEND also has standards for the Foreign Dietitian Education programs or FDE programs. In addition to dietetic coursework, FDE students must complete a minimum of 500 hours of supervised practice in the host country. FDE graduates are not eligible to sit for the CDR credentialing exam until they perform supervised practice in the United States. </a:t>
            </a:r>
            <a:endParaRPr lang="en-US" dirty="0"/>
          </a:p>
        </p:txBody>
      </p:sp>
      <p:sp>
        <p:nvSpPr>
          <p:cNvPr id="4" name="Slide Number Placeholder 3"/>
          <p:cNvSpPr>
            <a:spLocks noGrp="1"/>
          </p:cNvSpPr>
          <p:nvPr>
            <p:ph type="sldNum" sz="quarter" idx="5"/>
          </p:nvPr>
        </p:nvSpPr>
        <p:spPr/>
        <p:txBody>
          <a:bodyPr/>
          <a:lstStyle/>
          <a:p>
            <a:fld id="{B32D5717-4DD5-47B4-8EE2-FCCB5A910B3E}" type="slidenum">
              <a:rPr lang="en-US" smtClean="0"/>
              <a:t>6</a:t>
            </a:fld>
            <a:endParaRPr lang="en-US"/>
          </a:p>
        </p:txBody>
      </p:sp>
    </p:spTree>
    <p:extLst>
      <p:ext uri="{BB962C8B-B14F-4D97-AF65-F5344CB8AC3E}">
        <p14:creationId xmlns:p14="http://schemas.microsoft.com/office/powerpoint/2010/main" val="373203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ACEND has also developed the Future Education Model standards, or FEM standards, for graduate and associate degree programs.  The FEM programs are available for voluntary adoption. These programs differ from the 2022 Accreditation Standards because these programs are degree-based, while the 2022 Standards include program types. </a:t>
            </a:r>
          </a:p>
        </p:txBody>
      </p:sp>
      <p:sp>
        <p:nvSpPr>
          <p:cNvPr id="4" name="Slide Number Placeholder 3"/>
          <p:cNvSpPr>
            <a:spLocks noGrp="1"/>
          </p:cNvSpPr>
          <p:nvPr>
            <p:ph type="sldNum" sz="quarter" idx="5"/>
          </p:nvPr>
        </p:nvSpPr>
        <p:spPr/>
        <p:txBody>
          <a:bodyPr/>
          <a:lstStyle/>
          <a:p>
            <a:fld id="{B32D5717-4DD5-47B4-8EE2-FCCB5A910B3E}" type="slidenum">
              <a:rPr lang="en-US" smtClean="0"/>
              <a:t>7</a:t>
            </a:fld>
            <a:endParaRPr lang="en-US"/>
          </a:p>
        </p:txBody>
      </p:sp>
    </p:spTree>
    <p:extLst>
      <p:ext uri="{BB962C8B-B14F-4D97-AF65-F5344CB8AC3E}">
        <p14:creationId xmlns:p14="http://schemas.microsoft.com/office/powerpoint/2010/main" val="113841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With the release of the 2022 Accreditation Standards, the FEM standards were reformatted so that they are very similar to the 2022 Accreditation Standards except for the curriculum standards. Here are a few key differences between the two sets of standards </a:t>
            </a:r>
          </a:p>
          <a:p>
            <a:endParaRPr lang="en-US" baseline="0" dirty="0"/>
          </a:p>
          <a:p>
            <a:r>
              <a:rPr lang="en-US" baseline="0" dirty="0"/>
              <a:t>All currently accredited DPD, DI, CP, DT and FDE programs will continue under the 2022 Standards and ACEND will continue to accredit all of these program types.  There has been no decision to end the accreditation of any of the program types.  </a:t>
            </a:r>
          </a:p>
          <a:p>
            <a:endParaRPr lang="en-US" baseline="0" dirty="0"/>
          </a:p>
          <a:p>
            <a:r>
              <a:rPr lang="en-US" baseline="0" dirty="0"/>
              <a:t>The Future Education Model Accreditation Standards are available only for those who apply and are accepted to be a </a:t>
            </a:r>
            <a:r>
              <a:rPr lang="en-US" b="0" baseline="0" dirty="0"/>
              <a:t>demonstration program either through the candidacy process or as a reorganization of an existing ACEND accredited program</a:t>
            </a:r>
            <a:r>
              <a:rPr lang="en-US" b="1" baseline="0" dirty="0"/>
              <a:t>. </a:t>
            </a:r>
            <a:r>
              <a:rPr lang="en-US" baseline="0" dirty="0"/>
              <a:t> </a:t>
            </a:r>
          </a:p>
          <a:p>
            <a:endParaRPr lang="en-US" baseline="0" dirty="0"/>
          </a:p>
          <a:p>
            <a:r>
              <a:rPr lang="en-US" baseline="0" dirty="0"/>
              <a:t>There is no credential for graduates of the Nutrition and Dietetics Associate degree program. As employment opportunities demonstrate consistent responsibilities for these graduates, at that point CDR would start to investigate creating a credential.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664C5-5450-4A8C-BB2F-0F578F68B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99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I‘d like to introduce you to how the Accreditation Standards are organized. There are 8 accreditation standards in both the 2022 and FEM Standards. </a:t>
            </a:r>
          </a:p>
          <a:p>
            <a:endParaRPr lang="en-US" dirty="0"/>
          </a:p>
          <a:p>
            <a:r>
              <a:rPr lang="en-US" dirty="0"/>
              <a:t>The standard number, title and text of the standard are listed and below each standard are the required elements that apply to the standards.  The Required Elements are the specific statements that describe the components of the standards that need to be met.  When each of the required elements is met, then the program is considered in compliance with that standard. </a:t>
            </a:r>
          </a:p>
          <a:p>
            <a:endParaRPr lang="en-US" dirty="0"/>
          </a:p>
          <a:p>
            <a:r>
              <a:rPr lang="en-US" sz="1200" baseline="0" dirty="0"/>
              <a:t>The bolded standards, Standards 3, 4 and 5, have the most relevant information for faculty and preceptors so we’ll review these standards in detail. </a:t>
            </a: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9</a:t>
            </a:fld>
            <a:endParaRPr lang="en-US"/>
          </a:p>
        </p:txBody>
      </p:sp>
    </p:spTree>
    <p:extLst>
      <p:ext uri="{BB962C8B-B14F-4D97-AF65-F5344CB8AC3E}">
        <p14:creationId xmlns:p14="http://schemas.microsoft.com/office/powerpoint/2010/main" val="157123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12884132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36579136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41068378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8E40FC-212A-4D81-85B8-9E490268AC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8551"/>
          <a:stretch/>
        </p:blipFill>
        <p:spPr>
          <a:xfrm>
            <a:off x="7313" y="0"/>
            <a:ext cx="9136689" cy="6858000"/>
          </a:xfrm>
          <a:prstGeom prst="rect">
            <a:avLst/>
          </a:prstGeom>
        </p:spPr>
      </p:pic>
      <p:sp>
        <p:nvSpPr>
          <p:cNvPr id="2" name="Title 1">
            <a:extLst>
              <a:ext uri="{FF2B5EF4-FFF2-40B4-BE49-F238E27FC236}">
                <a16:creationId xmlns:a16="http://schemas.microsoft.com/office/drawing/2014/main" id="{12C21CFE-E9AF-47E8-B381-3873B3FDEF71}"/>
              </a:ext>
            </a:extLst>
          </p:cNvPr>
          <p:cNvSpPr>
            <a:spLocks noGrp="1"/>
          </p:cNvSpPr>
          <p:nvPr>
            <p:ph type="title"/>
          </p:nvPr>
        </p:nvSpPr>
        <p:spPr>
          <a:xfrm>
            <a:off x="653006" y="2002686"/>
            <a:ext cx="5046461" cy="663574"/>
          </a:xfrm>
        </p:spPr>
        <p:txBody>
          <a:bodyPr>
            <a:normAutofit/>
          </a:bodyPr>
          <a:lstStyle>
            <a:lvl1pPr algn="l">
              <a:defRPr sz="2250">
                <a:solidFill>
                  <a:schemeClr val="tx1"/>
                </a:solidFill>
                <a:latin typeface="+mn-lt"/>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56893987-D09A-404B-80C6-130CAF9222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61" y="292008"/>
            <a:ext cx="2064197" cy="1090341"/>
          </a:xfrm>
          <a:prstGeom prst="rect">
            <a:avLst/>
          </a:prstGeom>
        </p:spPr>
      </p:pic>
      <p:sp>
        <p:nvSpPr>
          <p:cNvPr id="11" name="Text Placeholder 10">
            <a:extLst>
              <a:ext uri="{FF2B5EF4-FFF2-40B4-BE49-F238E27FC236}">
                <a16:creationId xmlns:a16="http://schemas.microsoft.com/office/drawing/2014/main" id="{DFEB0534-3D1F-458B-8C0F-07A935A98D8F}"/>
              </a:ext>
            </a:extLst>
          </p:cNvPr>
          <p:cNvSpPr>
            <a:spLocks noGrp="1"/>
          </p:cNvSpPr>
          <p:nvPr>
            <p:ph type="body" sz="quarter" idx="11" hasCustomPrompt="1"/>
          </p:nvPr>
        </p:nvSpPr>
        <p:spPr>
          <a:xfrm>
            <a:off x="653004" y="2813732"/>
            <a:ext cx="4931051" cy="714375"/>
          </a:xfrm>
        </p:spPr>
        <p:txBody>
          <a:bodyPr>
            <a:normAutofit/>
          </a:bodyPr>
          <a:lstStyle>
            <a:lvl1pPr marL="0" indent="0" algn="l">
              <a:buNone/>
              <a:defRPr sz="2100">
                <a:solidFill>
                  <a:schemeClr val="tx1"/>
                </a:solidFill>
                <a:latin typeface="+mn-lt"/>
              </a:defRPr>
            </a:lvl1pPr>
          </a:lstStyle>
          <a:p>
            <a:pPr lvl="0"/>
            <a:r>
              <a:rPr lang="en-US" dirty="0"/>
              <a:t>Click to edit sub title</a:t>
            </a:r>
          </a:p>
        </p:txBody>
      </p:sp>
    </p:spTree>
    <p:extLst>
      <p:ext uri="{BB962C8B-B14F-4D97-AF65-F5344CB8AC3E}">
        <p14:creationId xmlns:p14="http://schemas.microsoft.com/office/powerpoint/2010/main" val="186555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B6067-6FDF-4F5F-A574-38D0A072A1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33949"/>
          <a:stretch/>
        </p:blipFill>
        <p:spPr>
          <a:xfrm>
            <a:off x="-1" y="4127506"/>
            <a:ext cx="9144001" cy="2730499"/>
          </a:xfrm>
          <a:prstGeom prst="rect">
            <a:avLst/>
          </a:prstGeom>
        </p:spPr>
      </p:pic>
      <p:sp>
        <p:nvSpPr>
          <p:cNvPr id="2" name="Title 1"/>
          <p:cNvSpPr>
            <a:spLocks noGrp="1"/>
          </p:cNvSpPr>
          <p:nvPr>
            <p:ph type="title"/>
          </p:nvPr>
        </p:nvSpPr>
        <p:spPr>
          <a:xfrm>
            <a:off x="463861" y="351778"/>
            <a:ext cx="5911850" cy="663574"/>
          </a:xfrm>
        </p:spPr>
        <p:txBody>
          <a:bodyPr>
            <a:normAutofit/>
          </a:bodyPr>
          <a:lstStyle>
            <a:lvl1pPr>
              <a:defRPr sz="2250">
                <a:solidFill>
                  <a:srgbClr val="5C4A72"/>
                </a:solidFill>
                <a:latin typeface="+mn-lt"/>
              </a:defRPr>
            </a:lvl1pPr>
          </a:lstStyle>
          <a:p>
            <a:r>
              <a:rPr lang="en-US" dirty="0"/>
              <a:t>Click to edit Master title style</a:t>
            </a:r>
          </a:p>
        </p:txBody>
      </p:sp>
      <p:sp>
        <p:nvSpPr>
          <p:cNvPr id="7" name="Text Placeholder 6">
            <a:extLst>
              <a:ext uri="{FF2B5EF4-FFF2-40B4-BE49-F238E27FC236}">
                <a16:creationId xmlns:a16="http://schemas.microsoft.com/office/drawing/2014/main" id="{A594751F-9D38-4E97-A895-27684F2873E5}"/>
              </a:ext>
            </a:extLst>
          </p:cNvPr>
          <p:cNvSpPr>
            <a:spLocks noGrp="1"/>
          </p:cNvSpPr>
          <p:nvPr>
            <p:ph type="body" sz="quarter" idx="13"/>
          </p:nvPr>
        </p:nvSpPr>
        <p:spPr>
          <a:xfrm>
            <a:off x="466417" y="1418578"/>
            <a:ext cx="8670926" cy="4724400"/>
          </a:xfrm>
        </p:spPr>
        <p:txBody>
          <a:bodyPr>
            <a:normAutofit/>
          </a:bodyPr>
          <a:lstStyle>
            <a:lvl1pPr>
              <a:lnSpc>
                <a:spcPct val="100000"/>
              </a:lnSpc>
              <a:spcBef>
                <a:spcPts val="0"/>
              </a:spcBef>
              <a:spcAft>
                <a:spcPts val="900"/>
              </a:spcAft>
              <a:buClr>
                <a:srgbClr val="5C4A72"/>
              </a:buClr>
              <a:defRPr sz="2100">
                <a:solidFill>
                  <a:schemeClr val="tx2"/>
                </a:solidFill>
                <a:latin typeface="+mn-lt"/>
              </a:defRPr>
            </a:lvl1pPr>
            <a:lvl2pPr>
              <a:lnSpc>
                <a:spcPct val="100000"/>
              </a:lnSpc>
              <a:spcBef>
                <a:spcPts val="0"/>
              </a:spcBef>
              <a:spcAft>
                <a:spcPts val="900"/>
              </a:spcAft>
              <a:buClr>
                <a:srgbClr val="5C4A72"/>
              </a:buClr>
              <a:defRPr sz="1950">
                <a:solidFill>
                  <a:schemeClr val="tx2"/>
                </a:solidFill>
                <a:latin typeface="+mn-lt"/>
              </a:defRPr>
            </a:lvl2pPr>
            <a:lvl3pPr>
              <a:lnSpc>
                <a:spcPct val="100000"/>
              </a:lnSpc>
              <a:spcBef>
                <a:spcPts val="0"/>
              </a:spcBef>
              <a:spcAft>
                <a:spcPts val="900"/>
              </a:spcAft>
              <a:buClr>
                <a:srgbClr val="5C4A72"/>
              </a:buClr>
              <a:defRPr sz="1800">
                <a:solidFill>
                  <a:schemeClr val="tx2"/>
                </a:solidFill>
                <a:latin typeface="+mn-lt"/>
              </a:defRPr>
            </a:lvl3pPr>
            <a:lvl4pPr>
              <a:lnSpc>
                <a:spcPct val="100000"/>
              </a:lnSpc>
              <a:spcBef>
                <a:spcPts val="0"/>
              </a:spcBef>
              <a:spcAft>
                <a:spcPts val="900"/>
              </a:spcAft>
              <a:buClr>
                <a:srgbClr val="5C4A72"/>
              </a:buClr>
              <a:defRPr sz="1650">
                <a:solidFill>
                  <a:schemeClr val="tx2"/>
                </a:solidFill>
                <a:latin typeface="+mn-lt"/>
              </a:defRPr>
            </a:lvl4pPr>
            <a:lvl5pPr>
              <a:lnSpc>
                <a:spcPct val="100000"/>
              </a:lnSpc>
              <a:spcBef>
                <a:spcPts val="0"/>
              </a:spcBef>
              <a:spcAft>
                <a:spcPts val="900"/>
              </a:spcAft>
              <a:buClr>
                <a:srgbClr val="5C4A72"/>
              </a:buClr>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E9A4BB8B-06D4-445B-8882-32DA5A1E55CA}"/>
              </a:ext>
            </a:extLst>
          </p:cNvPr>
          <p:cNvSpPr>
            <a:spLocks noGrp="1"/>
          </p:cNvSpPr>
          <p:nvPr>
            <p:ph type="sldNum" sz="quarter" idx="12"/>
          </p:nvPr>
        </p:nvSpPr>
        <p:spPr>
          <a:xfrm>
            <a:off x="7497984" y="6448430"/>
            <a:ext cx="1543050" cy="365125"/>
          </a:xfrm>
        </p:spPr>
        <p:txBody>
          <a:bodyPr/>
          <a:lstStyle>
            <a:lvl1pPr>
              <a:defRPr sz="675">
                <a:latin typeface="+mn-lt"/>
              </a:defRPr>
            </a:lvl1pPr>
          </a:lstStyle>
          <a:p>
            <a:r>
              <a:rPr lang="en-US" dirty="0"/>
              <a:t>©ACEND 2022</a:t>
            </a:r>
          </a:p>
        </p:txBody>
      </p:sp>
    </p:spTree>
    <p:extLst>
      <p:ext uri="{BB962C8B-B14F-4D97-AF65-F5344CB8AC3E}">
        <p14:creationId xmlns:p14="http://schemas.microsoft.com/office/powerpoint/2010/main" val="217398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woosh F3B05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89" y="3846902"/>
            <a:ext cx="9166091" cy="3011098"/>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5759"/>
            <a:ext cx="6535630" cy="663574"/>
          </a:xfrm>
        </p:spPr>
        <p:txBody>
          <a:bodyPr>
            <a:normAutofit/>
          </a:bodyPr>
          <a:lstStyle>
            <a:lvl1pPr>
              <a:defRPr sz="2250">
                <a:latin typeface="+mn-lt"/>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4E097481-2E4E-4970-A032-94BF9198F1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
        <p:nvSpPr>
          <p:cNvPr id="10" name="Slide Number Placeholder 2">
            <a:extLst>
              <a:ext uri="{FF2B5EF4-FFF2-40B4-BE49-F238E27FC236}">
                <a16:creationId xmlns:a16="http://schemas.microsoft.com/office/drawing/2014/main" id="{1821DD2C-2A8E-4792-8BFE-D36F99778328}"/>
              </a:ext>
            </a:extLst>
          </p:cNvPr>
          <p:cNvSpPr>
            <a:spLocks noGrp="1"/>
          </p:cNvSpPr>
          <p:nvPr>
            <p:ph type="sldNum" sz="quarter" idx="12"/>
          </p:nvPr>
        </p:nvSpPr>
        <p:spPr>
          <a:xfrm>
            <a:off x="7497984" y="6448430"/>
            <a:ext cx="1543050" cy="365125"/>
          </a:xfrm>
        </p:spPr>
        <p:txBody>
          <a:bodyPr/>
          <a:lstStyle>
            <a:lvl1pPr>
              <a:defRPr sz="675">
                <a:latin typeface="+mn-lt"/>
              </a:defRPr>
            </a:lvl1pPr>
          </a:lstStyle>
          <a:p>
            <a:r>
              <a:rPr lang="en-US" dirty="0"/>
              <a:t>©ACEND 2022</a:t>
            </a:r>
          </a:p>
        </p:txBody>
      </p:sp>
      <p:sp>
        <p:nvSpPr>
          <p:cNvPr id="11" name="Text Placeholder 6">
            <a:extLst>
              <a:ext uri="{FF2B5EF4-FFF2-40B4-BE49-F238E27FC236}">
                <a16:creationId xmlns:a16="http://schemas.microsoft.com/office/drawing/2014/main" id="{F6E017D9-39EA-4A09-A2D8-99825A02AF0B}"/>
              </a:ext>
            </a:extLst>
          </p:cNvPr>
          <p:cNvSpPr>
            <a:spLocks noGrp="1"/>
          </p:cNvSpPr>
          <p:nvPr>
            <p:ph type="body" sz="quarter" idx="13"/>
          </p:nvPr>
        </p:nvSpPr>
        <p:spPr>
          <a:xfrm>
            <a:off x="236539" y="1384269"/>
            <a:ext cx="8670926" cy="4724400"/>
          </a:xfrm>
        </p:spPr>
        <p:txBody>
          <a:bodyPr>
            <a:normAutofit/>
          </a:bodyPr>
          <a:lstStyle>
            <a:lvl1pPr>
              <a:lnSpc>
                <a:spcPct val="100000"/>
              </a:lnSpc>
              <a:spcBef>
                <a:spcPts val="0"/>
              </a:spcBef>
              <a:spcAft>
                <a:spcPts val="900"/>
              </a:spcAft>
              <a:buClr>
                <a:srgbClr val="5C4A72"/>
              </a:buClr>
              <a:defRPr sz="2100">
                <a:solidFill>
                  <a:schemeClr val="tx2"/>
                </a:solidFill>
                <a:latin typeface="+mn-lt"/>
              </a:defRPr>
            </a:lvl1pPr>
            <a:lvl2pPr>
              <a:lnSpc>
                <a:spcPct val="100000"/>
              </a:lnSpc>
              <a:spcBef>
                <a:spcPts val="0"/>
              </a:spcBef>
              <a:spcAft>
                <a:spcPts val="900"/>
              </a:spcAft>
              <a:buClr>
                <a:srgbClr val="5C4A72"/>
              </a:buClr>
              <a:defRPr sz="1950">
                <a:solidFill>
                  <a:schemeClr val="tx2"/>
                </a:solidFill>
                <a:latin typeface="+mn-lt"/>
              </a:defRPr>
            </a:lvl2pPr>
            <a:lvl3pPr>
              <a:lnSpc>
                <a:spcPct val="100000"/>
              </a:lnSpc>
              <a:spcBef>
                <a:spcPts val="0"/>
              </a:spcBef>
              <a:spcAft>
                <a:spcPts val="900"/>
              </a:spcAft>
              <a:buClr>
                <a:srgbClr val="5C4A72"/>
              </a:buClr>
              <a:defRPr sz="1800">
                <a:solidFill>
                  <a:schemeClr val="tx2"/>
                </a:solidFill>
                <a:latin typeface="+mn-lt"/>
              </a:defRPr>
            </a:lvl3pPr>
            <a:lvl4pPr>
              <a:lnSpc>
                <a:spcPct val="100000"/>
              </a:lnSpc>
              <a:spcBef>
                <a:spcPts val="0"/>
              </a:spcBef>
              <a:spcAft>
                <a:spcPts val="900"/>
              </a:spcAft>
              <a:buClr>
                <a:srgbClr val="5C4A72"/>
              </a:buClr>
              <a:defRPr sz="1650">
                <a:solidFill>
                  <a:schemeClr val="tx2"/>
                </a:solidFill>
                <a:latin typeface="+mn-lt"/>
              </a:defRPr>
            </a:lvl4pPr>
            <a:lvl5pPr>
              <a:lnSpc>
                <a:spcPct val="100000"/>
              </a:lnSpc>
              <a:spcBef>
                <a:spcPts val="0"/>
              </a:spcBef>
              <a:spcAft>
                <a:spcPts val="900"/>
              </a:spcAft>
              <a:buClr>
                <a:srgbClr val="5C4A72"/>
              </a:buClr>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872052"/>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woosh 5C4A7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846901"/>
            <a:ext cx="9144000" cy="3011098"/>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9366"/>
            <a:ext cx="6535630" cy="663574"/>
          </a:xfrm>
        </p:spPr>
        <p:txBody>
          <a:bodyPr>
            <a:normAutofit/>
          </a:bodyPr>
          <a:lstStyle>
            <a:lvl1pPr>
              <a:defRPr sz="2250">
                <a:latin typeface="+mn-lt"/>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26A31F44-C957-474A-AA6E-EA664582C7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
        <p:nvSpPr>
          <p:cNvPr id="10" name="Slide Number Placeholder 2">
            <a:extLst>
              <a:ext uri="{FF2B5EF4-FFF2-40B4-BE49-F238E27FC236}">
                <a16:creationId xmlns:a16="http://schemas.microsoft.com/office/drawing/2014/main" id="{9F5EC94C-E884-418C-A921-9A569D2E6491}"/>
              </a:ext>
            </a:extLst>
          </p:cNvPr>
          <p:cNvSpPr>
            <a:spLocks noGrp="1"/>
          </p:cNvSpPr>
          <p:nvPr>
            <p:ph type="sldNum" sz="quarter" idx="12"/>
          </p:nvPr>
        </p:nvSpPr>
        <p:spPr>
          <a:xfrm>
            <a:off x="7497984" y="6448430"/>
            <a:ext cx="1543050" cy="365125"/>
          </a:xfrm>
        </p:spPr>
        <p:txBody>
          <a:bodyPr/>
          <a:lstStyle>
            <a:lvl1pPr>
              <a:defRPr sz="675">
                <a:latin typeface="+mn-lt"/>
              </a:defRPr>
            </a:lvl1pPr>
          </a:lstStyle>
          <a:p>
            <a:r>
              <a:rPr lang="en-US" dirty="0"/>
              <a:t>©ACEND 2022</a:t>
            </a:r>
          </a:p>
        </p:txBody>
      </p:sp>
      <p:sp>
        <p:nvSpPr>
          <p:cNvPr id="11" name="Text Placeholder 6">
            <a:extLst>
              <a:ext uri="{FF2B5EF4-FFF2-40B4-BE49-F238E27FC236}">
                <a16:creationId xmlns:a16="http://schemas.microsoft.com/office/drawing/2014/main" id="{2A593D00-5498-4BA6-B4B8-0B9F023497FC}"/>
              </a:ext>
            </a:extLst>
          </p:cNvPr>
          <p:cNvSpPr>
            <a:spLocks noGrp="1"/>
          </p:cNvSpPr>
          <p:nvPr>
            <p:ph type="body" sz="quarter" idx="13"/>
          </p:nvPr>
        </p:nvSpPr>
        <p:spPr>
          <a:xfrm>
            <a:off x="370108" y="1380661"/>
            <a:ext cx="8670926" cy="4724400"/>
          </a:xfrm>
        </p:spPr>
        <p:txBody>
          <a:bodyPr>
            <a:normAutofit/>
          </a:bodyPr>
          <a:lstStyle>
            <a:lvl1pPr>
              <a:lnSpc>
                <a:spcPct val="100000"/>
              </a:lnSpc>
              <a:spcBef>
                <a:spcPts val="0"/>
              </a:spcBef>
              <a:spcAft>
                <a:spcPts val="900"/>
              </a:spcAft>
              <a:buClr>
                <a:srgbClr val="5C4A72"/>
              </a:buClr>
              <a:defRPr sz="2100">
                <a:solidFill>
                  <a:schemeClr val="tx2"/>
                </a:solidFill>
                <a:latin typeface="+mn-lt"/>
              </a:defRPr>
            </a:lvl1pPr>
            <a:lvl2pPr>
              <a:lnSpc>
                <a:spcPct val="100000"/>
              </a:lnSpc>
              <a:spcBef>
                <a:spcPts val="0"/>
              </a:spcBef>
              <a:spcAft>
                <a:spcPts val="900"/>
              </a:spcAft>
              <a:buClr>
                <a:srgbClr val="5C4A72"/>
              </a:buClr>
              <a:defRPr sz="1950">
                <a:solidFill>
                  <a:schemeClr val="tx2"/>
                </a:solidFill>
                <a:latin typeface="+mn-lt"/>
              </a:defRPr>
            </a:lvl2pPr>
            <a:lvl3pPr>
              <a:lnSpc>
                <a:spcPct val="100000"/>
              </a:lnSpc>
              <a:spcBef>
                <a:spcPts val="0"/>
              </a:spcBef>
              <a:spcAft>
                <a:spcPts val="900"/>
              </a:spcAft>
              <a:buClr>
                <a:srgbClr val="5C4A72"/>
              </a:buClr>
              <a:defRPr sz="1800">
                <a:solidFill>
                  <a:schemeClr val="tx2"/>
                </a:solidFill>
                <a:latin typeface="+mn-lt"/>
              </a:defRPr>
            </a:lvl3pPr>
            <a:lvl4pPr>
              <a:lnSpc>
                <a:spcPct val="100000"/>
              </a:lnSpc>
              <a:spcBef>
                <a:spcPts val="0"/>
              </a:spcBef>
              <a:spcAft>
                <a:spcPts val="900"/>
              </a:spcAft>
              <a:buClr>
                <a:srgbClr val="5C4A72"/>
              </a:buClr>
              <a:defRPr sz="1650">
                <a:solidFill>
                  <a:schemeClr val="tx2"/>
                </a:solidFill>
                <a:latin typeface="+mn-lt"/>
              </a:defRPr>
            </a:lvl4pPr>
            <a:lvl5pPr>
              <a:lnSpc>
                <a:spcPct val="100000"/>
              </a:lnSpc>
              <a:spcBef>
                <a:spcPts val="0"/>
              </a:spcBef>
              <a:spcAft>
                <a:spcPts val="900"/>
              </a:spcAft>
              <a:buClr>
                <a:srgbClr val="5C4A72"/>
              </a:buClr>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470690"/>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woosh A3586D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73540"/>
            <a:ext cx="9144000" cy="3011099"/>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8855" y="358275"/>
            <a:ext cx="6535630" cy="663574"/>
          </a:xfrm>
        </p:spPr>
        <p:txBody>
          <a:bodyPr>
            <a:normAutofit/>
          </a:bodyPr>
          <a:lstStyle>
            <a:lvl1pPr>
              <a:defRPr sz="2250">
                <a:latin typeface="+mn-lt"/>
              </a:defRPr>
            </a:lvl1pPr>
          </a:lstStyle>
          <a:p>
            <a:r>
              <a:rPr lang="en-US" dirty="0"/>
              <a:t>Click to edit Master title style</a:t>
            </a:r>
          </a:p>
        </p:txBody>
      </p:sp>
      <p:pic>
        <p:nvPicPr>
          <p:cNvPr id="7" name="Picture 6" descr="Shape&#10;&#10;Description automatically generated with medium confidence">
            <a:extLst>
              <a:ext uri="{FF2B5EF4-FFF2-40B4-BE49-F238E27FC236}">
                <a16:creationId xmlns:a16="http://schemas.microsoft.com/office/drawing/2014/main" id="{565260CB-6A06-4DD7-8F8E-F38C5F1EFC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
        <p:nvSpPr>
          <p:cNvPr id="9" name="Slide Number Placeholder 2">
            <a:extLst>
              <a:ext uri="{FF2B5EF4-FFF2-40B4-BE49-F238E27FC236}">
                <a16:creationId xmlns:a16="http://schemas.microsoft.com/office/drawing/2014/main" id="{3317EF44-41E6-4F30-8579-37D1AF1C20CD}"/>
              </a:ext>
            </a:extLst>
          </p:cNvPr>
          <p:cNvSpPr>
            <a:spLocks noGrp="1"/>
          </p:cNvSpPr>
          <p:nvPr>
            <p:ph type="sldNum" sz="quarter" idx="12"/>
          </p:nvPr>
        </p:nvSpPr>
        <p:spPr>
          <a:xfrm>
            <a:off x="7506625" y="6456366"/>
            <a:ext cx="1543050" cy="365125"/>
          </a:xfrm>
        </p:spPr>
        <p:txBody>
          <a:bodyPr/>
          <a:lstStyle>
            <a:lvl1pPr>
              <a:defRPr sz="675">
                <a:latin typeface="+mn-lt"/>
              </a:defRPr>
            </a:lvl1pPr>
          </a:lstStyle>
          <a:p>
            <a:r>
              <a:rPr lang="en-US" dirty="0"/>
              <a:t>©ACEND 2022</a:t>
            </a:r>
          </a:p>
        </p:txBody>
      </p:sp>
      <p:sp>
        <p:nvSpPr>
          <p:cNvPr id="10" name="Text Placeholder 6">
            <a:extLst>
              <a:ext uri="{FF2B5EF4-FFF2-40B4-BE49-F238E27FC236}">
                <a16:creationId xmlns:a16="http://schemas.microsoft.com/office/drawing/2014/main" id="{8F1E00FD-A953-4D93-9767-E9375AB3FAEE}"/>
              </a:ext>
            </a:extLst>
          </p:cNvPr>
          <p:cNvSpPr>
            <a:spLocks noGrp="1"/>
          </p:cNvSpPr>
          <p:nvPr>
            <p:ph type="body" sz="quarter" idx="13"/>
          </p:nvPr>
        </p:nvSpPr>
        <p:spPr>
          <a:xfrm>
            <a:off x="301624" y="1408386"/>
            <a:ext cx="8670926" cy="4724400"/>
          </a:xfrm>
        </p:spPr>
        <p:txBody>
          <a:bodyPr>
            <a:normAutofit/>
          </a:bodyPr>
          <a:lstStyle>
            <a:lvl1pPr>
              <a:lnSpc>
                <a:spcPct val="100000"/>
              </a:lnSpc>
              <a:spcBef>
                <a:spcPts val="0"/>
              </a:spcBef>
              <a:spcAft>
                <a:spcPts val="900"/>
              </a:spcAft>
              <a:buClr>
                <a:srgbClr val="5C4A72"/>
              </a:buClr>
              <a:defRPr sz="2100">
                <a:solidFill>
                  <a:schemeClr val="tx2"/>
                </a:solidFill>
                <a:latin typeface="+mn-lt"/>
              </a:defRPr>
            </a:lvl1pPr>
            <a:lvl2pPr>
              <a:lnSpc>
                <a:spcPct val="100000"/>
              </a:lnSpc>
              <a:spcBef>
                <a:spcPts val="0"/>
              </a:spcBef>
              <a:spcAft>
                <a:spcPts val="900"/>
              </a:spcAft>
              <a:buClr>
                <a:srgbClr val="5C4A72"/>
              </a:buClr>
              <a:defRPr sz="1950">
                <a:solidFill>
                  <a:schemeClr val="tx2"/>
                </a:solidFill>
                <a:latin typeface="+mn-lt"/>
              </a:defRPr>
            </a:lvl2pPr>
            <a:lvl3pPr>
              <a:lnSpc>
                <a:spcPct val="100000"/>
              </a:lnSpc>
              <a:spcBef>
                <a:spcPts val="0"/>
              </a:spcBef>
              <a:spcAft>
                <a:spcPts val="900"/>
              </a:spcAft>
              <a:buClr>
                <a:srgbClr val="5C4A72"/>
              </a:buClr>
              <a:defRPr sz="1800">
                <a:solidFill>
                  <a:schemeClr val="tx2"/>
                </a:solidFill>
                <a:latin typeface="+mn-lt"/>
              </a:defRPr>
            </a:lvl3pPr>
            <a:lvl4pPr>
              <a:lnSpc>
                <a:spcPct val="100000"/>
              </a:lnSpc>
              <a:spcBef>
                <a:spcPts val="0"/>
              </a:spcBef>
              <a:spcAft>
                <a:spcPts val="900"/>
              </a:spcAft>
              <a:buClr>
                <a:srgbClr val="5C4A72"/>
              </a:buClr>
              <a:defRPr sz="1650">
                <a:solidFill>
                  <a:schemeClr val="tx2"/>
                </a:solidFill>
                <a:latin typeface="+mn-lt"/>
              </a:defRPr>
            </a:lvl4pPr>
            <a:lvl5pPr>
              <a:lnSpc>
                <a:spcPct val="100000"/>
              </a:lnSpc>
              <a:spcBef>
                <a:spcPts val="0"/>
              </a:spcBef>
              <a:spcAft>
                <a:spcPts val="900"/>
              </a:spcAft>
              <a:buClr>
                <a:srgbClr val="5C4A72"/>
              </a:buClr>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041380"/>
      </p:ext>
    </p:extLst>
  </p:cSld>
  <p:clrMapOvr>
    <a:masterClrMapping/>
  </p:clrMapOvr>
  <p:extLst>
    <p:ext uri="{DCECCB84-F9BA-43D5-87BE-67443E8EF086}">
      <p15:sldGuideLst xmlns:p15="http://schemas.microsoft.com/office/powerpoint/2012/main">
        <p15:guide id="1" orient="horz" pos="888">
          <p15:clr>
            <a:srgbClr val="FBAE40"/>
          </p15:clr>
        </p15:guide>
        <p15:guide id="2" pos="2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woosh F4874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3846907"/>
            <a:ext cx="9143997" cy="3011097"/>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1778"/>
            <a:ext cx="6535630" cy="663574"/>
          </a:xfrm>
        </p:spPr>
        <p:txBody>
          <a:bodyPr>
            <a:normAutofit/>
          </a:bodyPr>
          <a:lstStyle>
            <a:lvl1pPr>
              <a:defRPr sz="2250">
                <a:latin typeface="+mn-lt"/>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421B2E3B-00CF-4B63-9385-BF06A67D81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
        <p:nvSpPr>
          <p:cNvPr id="10" name="Slide Number Placeholder 2">
            <a:extLst>
              <a:ext uri="{FF2B5EF4-FFF2-40B4-BE49-F238E27FC236}">
                <a16:creationId xmlns:a16="http://schemas.microsoft.com/office/drawing/2014/main" id="{C07E5E45-AA3B-4D10-8DD7-9240573CA8AC}"/>
              </a:ext>
            </a:extLst>
          </p:cNvPr>
          <p:cNvSpPr>
            <a:spLocks noGrp="1"/>
          </p:cNvSpPr>
          <p:nvPr>
            <p:ph type="sldNum" sz="quarter" idx="12"/>
          </p:nvPr>
        </p:nvSpPr>
        <p:spPr>
          <a:xfrm>
            <a:off x="7497984" y="6448430"/>
            <a:ext cx="1543050" cy="365125"/>
          </a:xfrm>
        </p:spPr>
        <p:txBody>
          <a:bodyPr/>
          <a:lstStyle>
            <a:lvl1pPr>
              <a:defRPr sz="675">
                <a:latin typeface="+mn-lt"/>
              </a:defRPr>
            </a:lvl1pPr>
          </a:lstStyle>
          <a:p>
            <a:r>
              <a:rPr lang="en-US" dirty="0"/>
              <a:t>©ACEND 2022</a:t>
            </a:r>
          </a:p>
        </p:txBody>
      </p:sp>
      <p:sp>
        <p:nvSpPr>
          <p:cNvPr id="11" name="Text Placeholder 6">
            <a:extLst>
              <a:ext uri="{FF2B5EF4-FFF2-40B4-BE49-F238E27FC236}">
                <a16:creationId xmlns:a16="http://schemas.microsoft.com/office/drawing/2014/main" id="{707C2480-4511-47AA-98D5-E9920AB01352}"/>
              </a:ext>
            </a:extLst>
          </p:cNvPr>
          <p:cNvSpPr>
            <a:spLocks noGrp="1"/>
          </p:cNvSpPr>
          <p:nvPr>
            <p:ph type="body" sz="quarter" idx="13"/>
          </p:nvPr>
        </p:nvSpPr>
        <p:spPr>
          <a:xfrm>
            <a:off x="370108" y="1388250"/>
            <a:ext cx="8670926" cy="4724400"/>
          </a:xfrm>
        </p:spPr>
        <p:txBody>
          <a:bodyPr>
            <a:normAutofit/>
          </a:bodyPr>
          <a:lstStyle>
            <a:lvl1pPr>
              <a:lnSpc>
                <a:spcPct val="100000"/>
              </a:lnSpc>
              <a:spcBef>
                <a:spcPts val="0"/>
              </a:spcBef>
              <a:spcAft>
                <a:spcPts val="900"/>
              </a:spcAft>
              <a:buClr>
                <a:srgbClr val="5C4A72"/>
              </a:buClr>
              <a:defRPr sz="2100">
                <a:solidFill>
                  <a:schemeClr val="tx2"/>
                </a:solidFill>
                <a:latin typeface="+mn-lt"/>
              </a:defRPr>
            </a:lvl1pPr>
            <a:lvl2pPr>
              <a:lnSpc>
                <a:spcPct val="100000"/>
              </a:lnSpc>
              <a:spcBef>
                <a:spcPts val="0"/>
              </a:spcBef>
              <a:spcAft>
                <a:spcPts val="900"/>
              </a:spcAft>
              <a:buClr>
                <a:srgbClr val="5C4A72"/>
              </a:buClr>
              <a:defRPr sz="1950">
                <a:solidFill>
                  <a:schemeClr val="tx2"/>
                </a:solidFill>
                <a:latin typeface="+mn-lt"/>
              </a:defRPr>
            </a:lvl2pPr>
            <a:lvl3pPr>
              <a:lnSpc>
                <a:spcPct val="100000"/>
              </a:lnSpc>
              <a:spcBef>
                <a:spcPts val="0"/>
              </a:spcBef>
              <a:spcAft>
                <a:spcPts val="900"/>
              </a:spcAft>
              <a:buClr>
                <a:srgbClr val="5C4A72"/>
              </a:buClr>
              <a:defRPr sz="1800">
                <a:solidFill>
                  <a:schemeClr val="tx2"/>
                </a:solidFill>
                <a:latin typeface="+mn-lt"/>
              </a:defRPr>
            </a:lvl3pPr>
            <a:lvl4pPr>
              <a:lnSpc>
                <a:spcPct val="100000"/>
              </a:lnSpc>
              <a:spcBef>
                <a:spcPts val="0"/>
              </a:spcBef>
              <a:spcAft>
                <a:spcPts val="900"/>
              </a:spcAft>
              <a:buClr>
                <a:srgbClr val="5C4A72"/>
              </a:buClr>
              <a:defRPr sz="1650">
                <a:solidFill>
                  <a:schemeClr val="tx2"/>
                </a:solidFill>
                <a:latin typeface="+mn-lt"/>
              </a:defRPr>
            </a:lvl4pPr>
            <a:lvl5pPr>
              <a:lnSpc>
                <a:spcPct val="100000"/>
              </a:lnSpc>
              <a:spcBef>
                <a:spcPts val="0"/>
              </a:spcBef>
              <a:spcAft>
                <a:spcPts val="900"/>
              </a:spcAft>
              <a:buClr>
                <a:srgbClr val="5C4A72"/>
              </a:buClr>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702139"/>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B6067-6FDF-4F5F-A574-38D0A072A1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33949"/>
          <a:stretch/>
        </p:blipFill>
        <p:spPr>
          <a:xfrm>
            <a:off x="-1" y="4127506"/>
            <a:ext cx="9144001" cy="2730499"/>
          </a:xfrm>
          <a:prstGeom prst="rect">
            <a:avLst/>
          </a:prstGeom>
        </p:spPr>
      </p:pic>
      <p:sp>
        <p:nvSpPr>
          <p:cNvPr id="2" name="Title 1"/>
          <p:cNvSpPr>
            <a:spLocks noGrp="1"/>
          </p:cNvSpPr>
          <p:nvPr>
            <p:ph type="title"/>
          </p:nvPr>
        </p:nvSpPr>
        <p:spPr>
          <a:xfrm>
            <a:off x="463861" y="351778"/>
            <a:ext cx="5911850" cy="663574"/>
          </a:xfrm>
        </p:spPr>
        <p:txBody>
          <a:bodyPr>
            <a:normAutofit/>
          </a:bodyPr>
          <a:lstStyle>
            <a:lvl1pPr>
              <a:defRPr sz="2250">
                <a:solidFill>
                  <a:srgbClr val="5C4A72"/>
                </a:solidFill>
                <a:latin typeface="+mn-lt"/>
              </a:defRPr>
            </a:lvl1pPr>
          </a:lstStyle>
          <a:p>
            <a:r>
              <a:rPr lang="en-US" dirty="0"/>
              <a:t>Click to edit Master title style</a:t>
            </a:r>
          </a:p>
        </p:txBody>
      </p:sp>
      <p:pic>
        <p:nvPicPr>
          <p:cNvPr id="7" name="Picture 6" descr="Shape&#10;&#10;Description automatically generated with medium confidence">
            <a:extLst>
              <a:ext uri="{FF2B5EF4-FFF2-40B4-BE49-F238E27FC236}">
                <a16:creationId xmlns:a16="http://schemas.microsoft.com/office/drawing/2014/main" id="{2E98BE91-1E87-4884-900B-8D843E16BE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Tree>
    <p:extLst>
      <p:ext uri="{BB962C8B-B14F-4D97-AF65-F5344CB8AC3E}">
        <p14:creationId xmlns:p14="http://schemas.microsoft.com/office/powerpoint/2010/main" val="338251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6913486" cy="673562"/>
          </a:xfrm>
        </p:spPr>
        <p:txBody>
          <a:bodyPr>
            <a:normAutofit/>
          </a:bodyPr>
          <a:lstStyle>
            <a:lvl1pPr>
              <a:defRPr sz="2250">
                <a:latin typeface="+mn-lt"/>
              </a:defRPr>
            </a:lvl1pPr>
          </a:lstStyle>
          <a:p>
            <a:r>
              <a:rPr lang="en-US" dirty="0"/>
              <a:t>Click to edit Master title style</a:t>
            </a:r>
          </a:p>
        </p:txBody>
      </p:sp>
      <p:sp>
        <p:nvSpPr>
          <p:cNvPr id="3" name="Content Placeholder 2"/>
          <p:cNvSpPr>
            <a:spLocks noGrp="1"/>
          </p:cNvSpPr>
          <p:nvPr>
            <p:ph sz="half" idx="1"/>
          </p:nvPr>
        </p:nvSpPr>
        <p:spPr>
          <a:xfrm>
            <a:off x="463859" y="1418578"/>
            <a:ext cx="3886200" cy="4351338"/>
          </a:xfrm>
        </p:spPr>
        <p:txBody>
          <a:bodyPr>
            <a:normAutofit/>
          </a:bodyPr>
          <a:lstStyle>
            <a:lvl1pPr>
              <a:lnSpc>
                <a:spcPct val="100000"/>
              </a:lnSpc>
              <a:spcBef>
                <a:spcPts val="0"/>
              </a:spcBef>
              <a:spcAft>
                <a:spcPts val="900"/>
              </a:spcAft>
              <a:defRPr sz="2100">
                <a:latin typeface="+mn-lt"/>
              </a:defRPr>
            </a:lvl1pPr>
            <a:lvl2pPr>
              <a:lnSpc>
                <a:spcPct val="100000"/>
              </a:lnSpc>
              <a:spcBef>
                <a:spcPts val="0"/>
              </a:spcBef>
              <a:spcAft>
                <a:spcPts val="900"/>
              </a:spcAft>
              <a:defRPr sz="1950">
                <a:latin typeface="+mn-lt"/>
              </a:defRPr>
            </a:lvl2pPr>
            <a:lvl3pPr>
              <a:lnSpc>
                <a:spcPct val="100000"/>
              </a:lnSpc>
              <a:spcBef>
                <a:spcPts val="0"/>
              </a:spcBef>
              <a:spcAft>
                <a:spcPts val="900"/>
              </a:spcAft>
              <a:defRPr sz="1800">
                <a:latin typeface="+mn-lt"/>
              </a:defRPr>
            </a:lvl3pPr>
            <a:lvl4pPr>
              <a:lnSpc>
                <a:spcPct val="100000"/>
              </a:lnSpc>
              <a:spcBef>
                <a:spcPts val="0"/>
              </a:spcBef>
              <a:spcAft>
                <a:spcPts val="900"/>
              </a:spcAft>
              <a:defRPr sz="1650">
                <a:latin typeface="+mn-lt"/>
              </a:defRPr>
            </a:lvl4pPr>
            <a:lvl5pPr>
              <a:lnSpc>
                <a:spcPct val="100000"/>
              </a:lnSpc>
              <a:spcBef>
                <a:spcPts val="0"/>
              </a:spcBef>
              <a:spcAft>
                <a:spcPts val="900"/>
              </a:spcAf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EA8A775A-F9B5-4759-AE98-7A39F0655D89}"/>
              </a:ext>
            </a:extLst>
          </p:cNvPr>
          <p:cNvSpPr>
            <a:spLocks noGrp="1"/>
          </p:cNvSpPr>
          <p:nvPr>
            <p:ph type="sldNum" sz="quarter" idx="12"/>
          </p:nvPr>
        </p:nvSpPr>
        <p:spPr>
          <a:xfrm>
            <a:off x="7497984" y="6448430"/>
            <a:ext cx="1543050" cy="365125"/>
          </a:xfrm>
        </p:spPr>
        <p:txBody>
          <a:bodyPr/>
          <a:lstStyle>
            <a:lvl1pPr>
              <a:defRPr sz="675">
                <a:latin typeface="+mn-lt"/>
              </a:defRPr>
            </a:lvl1pPr>
          </a:lstStyle>
          <a:p>
            <a:r>
              <a:rPr lang="en-US" dirty="0"/>
              <a:t>©ACEND 2022</a:t>
            </a:r>
          </a:p>
        </p:txBody>
      </p:sp>
      <p:sp>
        <p:nvSpPr>
          <p:cNvPr id="9" name="Content Placeholder 2">
            <a:extLst>
              <a:ext uri="{FF2B5EF4-FFF2-40B4-BE49-F238E27FC236}">
                <a16:creationId xmlns:a16="http://schemas.microsoft.com/office/drawing/2014/main" id="{4B5F9E85-D8AE-4500-B86A-34598A7A7FB3}"/>
              </a:ext>
            </a:extLst>
          </p:cNvPr>
          <p:cNvSpPr>
            <a:spLocks noGrp="1"/>
          </p:cNvSpPr>
          <p:nvPr>
            <p:ph sz="half" idx="13"/>
          </p:nvPr>
        </p:nvSpPr>
        <p:spPr>
          <a:xfrm>
            <a:off x="4572000" y="1418578"/>
            <a:ext cx="3886200" cy="4351338"/>
          </a:xfrm>
        </p:spPr>
        <p:txBody>
          <a:bodyPr>
            <a:normAutofit/>
          </a:bodyPr>
          <a:lstStyle>
            <a:lvl1pPr>
              <a:lnSpc>
                <a:spcPct val="100000"/>
              </a:lnSpc>
              <a:spcBef>
                <a:spcPts val="0"/>
              </a:spcBef>
              <a:spcAft>
                <a:spcPts val="900"/>
              </a:spcAft>
              <a:defRPr sz="2100">
                <a:latin typeface="+mn-lt"/>
              </a:defRPr>
            </a:lvl1pPr>
            <a:lvl2pPr>
              <a:lnSpc>
                <a:spcPct val="100000"/>
              </a:lnSpc>
              <a:spcBef>
                <a:spcPts val="0"/>
              </a:spcBef>
              <a:spcAft>
                <a:spcPts val="900"/>
              </a:spcAft>
              <a:defRPr sz="1950">
                <a:latin typeface="+mn-lt"/>
              </a:defRPr>
            </a:lvl2pPr>
            <a:lvl3pPr>
              <a:lnSpc>
                <a:spcPct val="100000"/>
              </a:lnSpc>
              <a:spcBef>
                <a:spcPts val="0"/>
              </a:spcBef>
              <a:spcAft>
                <a:spcPts val="900"/>
              </a:spcAft>
              <a:defRPr sz="1800">
                <a:latin typeface="+mn-lt"/>
              </a:defRPr>
            </a:lvl3pPr>
            <a:lvl4pPr>
              <a:lnSpc>
                <a:spcPct val="100000"/>
              </a:lnSpc>
              <a:spcBef>
                <a:spcPts val="0"/>
              </a:spcBef>
              <a:spcAft>
                <a:spcPts val="900"/>
              </a:spcAft>
              <a:defRPr sz="1650">
                <a:latin typeface="+mn-lt"/>
              </a:defRPr>
            </a:lvl4pPr>
            <a:lvl5pPr>
              <a:lnSpc>
                <a:spcPct val="100000"/>
              </a:lnSpc>
              <a:spcBef>
                <a:spcPts val="0"/>
              </a:spcBef>
              <a:spcAft>
                <a:spcPts val="900"/>
              </a:spcAf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4012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733587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B6067-6FDF-4F5F-A574-38D0A072A1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33949"/>
          <a:stretch/>
        </p:blipFill>
        <p:spPr>
          <a:xfrm>
            <a:off x="-1" y="4127506"/>
            <a:ext cx="9144001" cy="2730499"/>
          </a:xfrm>
          <a:prstGeom prst="rect">
            <a:avLst/>
          </a:prstGeom>
        </p:spPr>
      </p:pic>
    </p:spTree>
    <p:extLst>
      <p:ext uri="{BB962C8B-B14F-4D97-AF65-F5344CB8AC3E}">
        <p14:creationId xmlns:p14="http://schemas.microsoft.com/office/powerpoint/2010/main" val="50242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2415807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906485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526906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87937873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9402012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428591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66384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4884066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2149037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79562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355093758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15011324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Swoosh F3B05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3846901"/>
            <a:ext cx="9143997" cy="3011098"/>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5759"/>
            <a:ext cx="6535630" cy="663574"/>
          </a:xfrm>
        </p:spPr>
        <p:txBody>
          <a:bodyPr>
            <a:normAutofit/>
          </a:bodyPr>
          <a:lstStyle>
            <a:lvl1pPr>
              <a:defRPr sz="1800"/>
            </a:lvl1pPr>
          </a:lstStyle>
          <a:p>
            <a:r>
              <a:rPr lang="en-US" dirty="0"/>
              <a:t>Click to edit Master title style</a:t>
            </a:r>
          </a:p>
        </p:txBody>
      </p:sp>
      <p:sp>
        <p:nvSpPr>
          <p:cNvPr id="7" name="Text Placeholder 6">
            <a:extLst>
              <a:ext uri="{FF2B5EF4-FFF2-40B4-BE49-F238E27FC236}">
                <a16:creationId xmlns:a16="http://schemas.microsoft.com/office/drawing/2014/main" id="{2DE35709-A7AD-4AFF-846F-820792C6547D}"/>
              </a:ext>
            </a:extLst>
          </p:cNvPr>
          <p:cNvSpPr>
            <a:spLocks noGrp="1"/>
          </p:cNvSpPr>
          <p:nvPr>
            <p:ph type="body" sz="quarter" idx="11"/>
          </p:nvPr>
        </p:nvSpPr>
        <p:spPr>
          <a:xfrm>
            <a:off x="463860" y="1416729"/>
            <a:ext cx="8398276" cy="4429125"/>
          </a:xfrm>
        </p:spPr>
        <p:txBody>
          <a:bodyPr>
            <a:normAutofit/>
          </a:bodyPr>
          <a:lstStyle>
            <a:lvl1pPr>
              <a:defRPr sz="1500"/>
            </a:lvl1pPr>
            <a:lvl2pPr>
              <a:defRPr sz="1350"/>
            </a:lvl2pPr>
            <a:lvl3pPr>
              <a:defRPr sz="13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19307C86-6E0A-4321-8528-D682B0163EB7}"/>
              </a:ext>
            </a:extLst>
          </p:cNvPr>
          <p:cNvSpPr>
            <a:spLocks noGrp="1"/>
          </p:cNvSpPr>
          <p:nvPr>
            <p:ph type="sldNum" sz="quarter" idx="10"/>
          </p:nvPr>
        </p:nvSpPr>
        <p:spPr>
          <a:xfrm>
            <a:off x="6804734" y="6273806"/>
            <a:ext cx="2057400" cy="365125"/>
          </a:xfrm>
        </p:spPr>
        <p:txBody>
          <a:bodyPr/>
          <a:lstStyle/>
          <a:p>
            <a:r>
              <a:rPr lang="en-US" dirty="0"/>
              <a:t>©ACEND 2022</a:t>
            </a:r>
          </a:p>
        </p:txBody>
      </p:sp>
      <p:pic>
        <p:nvPicPr>
          <p:cNvPr id="12" name="Picture 11" descr="Shape&#10;&#10;Description automatically generated with medium confidence">
            <a:extLst>
              <a:ext uri="{FF2B5EF4-FFF2-40B4-BE49-F238E27FC236}">
                <a16:creationId xmlns:a16="http://schemas.microsoft.com/office/drawing/2014/main" id="{31DF10F9-40BD-4375-B7B5-742766D8AC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708" y="286110"/>
            <a:ext cx="1966102" cy="955807"/>
          </a:xfrm>
          <a:prstGeom prst="rect">
            <a:avLst/>
          </a:prstGeom>
        </p:spPr>
      </p:pic>
    </p:spTree>
    <p:extLst>
      <p:ext uri="{BB962C8B-B14F-4D97-AF65-F5344CB8AC3E}">
        <p14:creationId xmlns:p14="http://schemas.microsoft.com/office/powerpoint/2010/main" val="3429561956"/>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8E40FC-212A-4D81-85B8-9E490268AC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8551"/>
          <a:stretch/>
        </p:blipFill>
        <p:spPr>
          <a:xfrm>
            <a:off x="7313" y="0"/>
            <a:ext cx="9136689" cy="6858000"/>
          </a:xfrm>
          <a:prstGeom prst="rect">
            <a:avLst/>
          </a:prstGeom>
        </p:spPr>
      </p:pic>
      <p:sp>
        <p:nvSpPr>
          <p:cNvPr id="2" name="Title 1">
            <a:extLst>
              <a:ext uri="{FF2B5EF4-FFF2-40B4-BE49-F238E27FC236}">
                <a16:creationId xmlns:a16="http://schemas.microsoft.com/office/drawing/2014/main" id="{12C21CFE-E9AF-47E8-B381-3873B3FDEF71}"/>
              </a:ext>
            </a:extLst>
          </p:cNvPr>
          <p:cNvSpPr>
            <a:spLocks noGrp="1"/>
          </p:cNvSpPr>
          <p:nvPr>
            <p:ph type="title"/>
          </p:nvPr>
        </p:nvSpPr>
        <p:spPr>
          <a:xfrm>
            <a:off x="653007" y="2002686"/>
            <a:ext cx="5046461" cy="663574"/>
          </a:xfrm>
        </p:spPr>
        <p:txBody>
          <a:bodyPr/>
          <a:lstStyle>
            <a:lvl1pPr algn="l">
              <a:defRPr>
                <a:solidFill>
                  <a:schemeClr val="tx1"/>
                </a:solidFill>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56893987-D09A-404B-80C6-130CAF9222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610" y="342901"/>
            <a:ext cx="2295015" cy="1212263"/>
          </a:xfrm>
          <a:prstGeom prst="rect">
            <a:avLst/>
          </a:prstGeom>
        </p:spPr>
      </p:pic>
      <p:sp>
        <p:nvSpPr>
          <p:cNvPr id="11" name="Text Placeholder 10">
            <a:extLst>
              <a:ext uri="{FF2B5EF4-FFF2-40B4-BE49-F238E27FC236}">
                <a16:creationId xmlns:a16="http://schemas.microsoft.com/office/drawing/2014/main" id="{DFEB0534-3D1F-458B-8C0F-07A935A98D8F}"/>
              </a:ext>
            </a:extLst>
          </p:cNvPr>
          <p:cNvSpPr>
            <a:spLocks noGrp="1"/>
          </p:cNvSpPr>
          <p:nvPr>
            <p:ph type="body" sz="quarter" idx="11" hasCustomPrompt="1"/>
          </p:nvPr>
        </p:nvSpPr>
        <p:spPr>
          <a:xfrm>
            <a:off x="653004" y="2813734"/>
            <a:ext cx="4931051" cy="714375"/>
          </a:xfrm>
        </p:spPr>
        <p:txBody>
          <a:bodyPr/>
          <a:lstStyle>
            <a:lvl1pPr marL="0" indent="0" algn="l">
              <a:buNone/>
              <a:defRPr>
                <a:solidFill>
                  <a:schemeClr val="tx1"/>
                </a:solidFill>
              </a:defRPr>
            </a:lvl1pPr>
          </a:lstStyle>
          <a:p>
            <a:pPr lvl="0"/>
            <a:r>
              <a:rPr lang="en-US" dirty="0"/>
              <a:t>Click to edit sub title</a:t>
            </a:r>
          </a:p>
        </p:txBody>
      </p:sp>
    </p:spTree>
    <p:extLst>
      <p:ext uri="{BB962C8B-B14F-4D97-AF65-F5344CB8AC3E}">
        <p14:creationId xmlns:p14="http://schemas.microsoft.com/office/powerpoint/2010/main" val="2326185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B6067-6FDF-4F5F-A574-38D0A072A1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33949"/>
          <a:stretch/>
        </p:blipFill>
        <p:spPr>
          <a:xfrm>
            <a:off x="-1" y="4127508"/>
            <a:ext cx="9144001" cy="2730499"/>
          </a:xfrm>
          <a:prstGeom prst="rect">
            <a:avLst/>
          </a:prstGeom>
        </p:spPr>
      </p:pic>
      <p:sp>
        <p:nvSpPr>
          <p:cNvPr id="2" name="Title 1"/>
          <p:cNvSpPr>
            <a:spLocks noGrp="1"/>
          </p:cNvSpPr>
          <p:nvPr>
            <p:ph type="title"/>
          </p:nvPr>
        </p:nvSpPr>
        <p:spPr>
          <a:xfrm>
            <a:off x="463861" y="351778"/>
            <a:ext cx="5911850" cy="663574"/>
          </a:xfrm>
        </p:spPr>
        <p:txBody>
          <a:bodyPr>
            <a:normAutofit/>
          </a:bodyPr>
          <a:lstStyle>
            <a:lvl1pPr>
              <a:defRPr sz="1800">
                <a:solidFill>
                  <a:srgbClr val="5C4A7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594751F-9D38-4E97-A895-27684F2873E5}"/>
              </a:ext>
            </a:extLst>
          </p:cNvPr>
          <p:cNvSpPr>
            <a:spLocks noGrp="1"/>
          </p:cNvSpPr>
          <p:nvPr>
            <p:ph type="body" sz="quarter" idx="13"/>
          </p:nvPr>
        </p:nvSpPr>
        <p:spPr>
          <a:xfrm>
            <a:off x="466416" y="1418578"/>
            <a:ext cx="8296584" cy="4724400"/>
          </a:xfrm>
        </p:spPr>
        <p:txBody>
          <a:bodyPr>
            <a:normAutofit/>
          </a:bodyPr>
          <a:lstStyle>
            <a:lvl1pPr>
              <a:lnSpc>
                <a:spcPct val="100000"/>
              </a:lnSpc>
              <a:spcBef>
                <a:spcPts val="0"/>
              </a:spcBef>
              <a:spcAft>
                <a:spcPts val="675"/>
              </a:spcAft>
              <a:buClr>
                <a:srgbClr val="5C4A72"/>
              </a:buClr>
              <a:defRPr sz="1500">
                <a:solidFill>
                  <a:schemeClr val="tx2"/>
                </a:solidFill>
              </a:defRPr>
            </a:lvl1pPr>
            <a:lvl2pPr>
              <a:lnSpc>
                <a:spcPct val="100000"/>
              </a:lnSpc>
              <a:spcBef>
                <a:spcPts val="0"/>
              </a:spcBef>
              <a:spcAft>
                <a:spcPts val="675"/>
              </a:spcAft>
              <a:buClr>
                <a:srgbClr val="5C4A72"/>
              </a:buClr>
              <a:defRPr sz="1350">
                <a:solidFill>
                  <a:schemeClr val="tx2"/>
                </a:solidFill>
              </a:defRPr>
            </a:lvl2pPr>
            <a:lvl3pPr>
              <a:lnSpc>
                <a:spcPct val="100000"/>
              </a:lnSpc>
              <a:spcBef>
                <a:spcPts val="0"/>
              </a:spcBef>
              <a:spcAft>
                <a:spcPts val="675"/>
              </a:spcAft>
              <a:buClr>
                <a:srgbClr val="5C4A72"/>
              </a:buClr>
              <a:defRPr sz="1350">
                <a:solidFill>
                  <a:schemeClr val="tx2"/>
                </a:solidFill>
              </a:defRPr>
            </a:lvl3pPr>
            <a:lvl4pPr>
              <a:lnSpc>
                <a:spcPct val="100000"/>
              </a:lnSpc>
              <a:spcBef>
                <a:spcPts val="0"/>
              </a:spcBef>
              <a:spcAft>
                <a:spcPts val="675"/>
              </a:spcAft>
              <a:buClr>
                <a:srgbClr val="5C4A72"/>
              </a:buClr>
              <a:defRPr sz="1050">
                <a:solidFill>
                  <a:schemeClr val="tx2"/>
                </a:solidFill>
              </a:defRPr>
            </a:lvl4pPr>
            <a:lvl5pPr>
              <a:lnSpc>
                <a:spcPct val="100000"/>
              </a:lnSpc>
              <a:spcBef>
                <a:spcPts val="0"/>
              </a:spcBef>
              <a:spcAft>
                <a:spcPts val="675"/>
              </a:spcAft>
              <a:buClr>
                <a:srgbClr val="5C4A72"/>
              </a:buClr>
              <a:defRPr sz="105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6BC2D332-EE2A-4FAE-8EAB-FD4DDEC6523E}"/>
              </a:ext>
            </a:extLst>
          </p:cNvPr>
          <p:cNvSpPr>
            <a:spLocks noGrp="1"/>
          </p:cNvSpPr>
          <p:nvPr>
            <p:ph type="sldNum" sz="quarter" idx="12"/>
          </p:nvPr>
        </p:nvSpPr>
        <p:spPr>
          <a:xfrm>
            <a:off x="6705600" y="6351726"/>
            <a:ext cx="2057400" cy="365125"/>
          </a:xfrm>
        </p:spPr>
        <p:txBody>
          <a:bodyPr/>
          <a:lstStyle>
            <a:lvl1pPr>
              <a:defRPr sz="7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©ACEND 2022</a:t>
            </a:r>
          </a:p>
        </p:txBody>
      </p:sp>
    </p:spTree>
    <p:extLst>
      <p:ext uri="{BB962C8B-B14F-4D97-AF65-F5344CB8AC3E}">
        <p14:creationId xmlns:p14="http://schemas.microsoft.com/office/powerpoint/2010/main" val="593323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Swoosh F4874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3846909"/>
            <a:ext cx="9143997" cy="3011097"/>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1778"/>
            <a:ext cx="6535630" cy="663574"/>
          </a:xfrm>
        </p:spPr>
        <p:txBody>
          <a:bodyPr>
            <a:normAutofit/>
          </a:bodyPr>
          <a:lstStyle>
            <a:lvl1pPr>
              <a:defRPr sz="1800"/>
            </a:lvl1pPr>
          </a:lstStyle>
          <a:p>
            <a:r>
              <a:rPr lang="en-US"/>
              <a:t>Click to edit Master title style</a:t>
            </a:r>
          </a:p>
        </p:txBody>
      </p:sp>
      <p:sp>
        <p:nvSpPr>
          <p:cNvPr id="7" name="Text Placeholder 6">
            <a:extLst>
              <a:ext uri="{FF2B5EF4-FFF2-40B4-BE49-F238E27FC236}">
                <a16:creationId xmlns:a16="http://schemas.microsoft.com/office/drawing/2014/main" id="{E2267E41-FE6B-41A3-A7B2-F3D8FD122BA2}"/>
              </a:ext>
            </a:extLst>
          </p:cNvPr>
          <p:cNvSpPr>
            <a:spLocks noGrp="1"/>
          </p:cNvSpPr>
          <p:nvPr>
            <p:ph type="body" sz="quarter" idx="11"/>
          </p:nvPr>
        </p:nvSpPr>
        <p:spPr>
          <a:xfrm>
            <a:off x="463860" y="1418578"/>
            <a:ext cx="8398276" cy="4491037"/>
          </a:xfrm>
        </p:spPr>
        <p:txBody>
          <a:bodyPr>
            <a:normAutofit/>
          </a:bodyPr>
          <a:lstStyle>
            <a:lvl1pPr>
              <a:defRPr sz="1500"/>
            </a:lvl1pPr>
            <a:lvl2pPr>
              <a:defRPr sz="1350"/>
            </a:lvl2pPr>
            <a:lvl3pPr>
              <a:defRPr sz="13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6ED8B646-2108-4C15-B85D-52688A39286F}"/>
              </a:ext>
            </a:extLst>
          </p:cNvPr>
          <p:cNvSpPr>
            <a:spLocks noGrp="1"/>
          </p:cNvSpPr>
          <p:nvPr>
            <p:ph type="sldNum" sz="quarter" idx="10"/>
          </p:nvPr>
        </p:nvSpPr>
        <p:spPr>
          <a:xfrm>
            <a:off x="6804734" y="6273806"/>
            <a:ext cx="2057400" cy="365125"/>
          </a:xfrm>
        </p:spPr>
        <p:txBody>
          <a:bodyPr/>
          <a:lstStyle/>
          <a:p>
            <a:r>
              <a:rPr lang="en-US" dirty="0"/>
              <a:t>©ACEND 2022</a:t>
            </a:r>
          </a:p>
        </p:txBody>
      </p:sp>
      <p:pic>
        <p:nvPicPr>
          <p:cNvPr id="11" name="Picture 10" descr="Shape&#10;&#10;Description automatically generated with medium confidence">
            <a:extLst>
              <a:ext uri="{FF2B5EF4-FFF2-40B4-BE49-F238E27FC236}">
                <a16:creationId xmlns:a16="http://schemas.microsoft.com/office/drawing/2014/main" id="{97FC7DFF-888E-4C59-8DED-EDA760A9B5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708" y="286110"/>
            <a:ext cx="1966102" cy="955807"/>
          </a:xfrm>
          <a:prstGeom prst="rect">
            <a:avLst/>
          </a:prstGeom>
        </p:spPr>
      </p:pic>
    </p:spTree>
    <p:extLst>
      <p:ext uri="{BB962C8B-B14F-4D97-AF65-F5344CB8AC3E}">
        <p14:creationId xmlns:p14="http://schemas.microsoft.com/office/powerpoint/2010/main" val="2386399816"/>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woosh 5C4A7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846901"/>
            <a:ext cx="9144000" cy="3011098"/>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3860" y="359366"/>
            <a:ext cx="6535630" cy="663574"/>
          </a:xfrm>
        </p:spPr>
        <p:txBody>
          <a:bodyPr>
            <a:normAutofit/>
          </a:bodyPr>
          <a:lstStyle>
            <a:lvl1pPr>
              <a:defRPr sz="1800"/>
            </a:lvl1pPr>
          </a:lstStyle>
          <a:p>
            <a:r>
              <a:rPr lang="en-US" dirty="0"/>
              <a:t>Click to edit Master title style</a:t>
            </a:r>
          </a:p>
        </p:txBody>
      </p:sp>
      <p:sp>
        <p:nvSpPr>
          <p:cNvPr id="7" name="Text Placeholder 6">
            <a:extLst>
              <a:ext uri="{FF2B5EF4-FFF2-40B4-BE49-F238E27FC236}">
                <a16:creationId xmlns:a16="http://schemas.microsoft.com/office/drawing/2014/main" id="{070BC0B3-8530-41D2-BC07-D67DCF8D174D}"/>
              </a:ext>
            </a:extLst>
          </p:cNvPr>
          <p:cNvSpPr>
            <a:spLocks noGrp="1"/>
          </p:cNvSpPr>
          <p:nvPr>
            <p:ph type="body" sz="quarter" idx="11"/>
          </p:nvPr>
        </p:nvSpPr>
        <p:spPr>
          <a:xfrm>
            <a:off x="463860" y="1409700"/>
            <a:ext cx="8398276" cy="4359275"/>
          </a:xfrm>
        </p:spPr>
        <p:txBody>
          <a:bodyPr>
            <a:normAutofit/>
          </a:bodyPr>
          <a:lstStyle>
            <a:lvl1pPr>
              <a:defRPr sz="1500"/>
            </a:lvl1pPr>
            <a:lvl2pPr>
              <a:defRPr sz="1350"/>
            </a:lvl2pPr>
            <a:lvl3pPr>
              <a:defRPr sz="13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44F6E8B0-EF36-4704-99DF-AEC360FF940E}"/>
              </a:ext>
            </a:extLst>
          </p:cNvPr>
          <p:cNvSpPr>
            <a:spLocks noGrp="1"/>
          </p:cNvSpPr>
          <p:nvPr>
            <p:ph type="sldNum" sz="quarter" idx="10"/>
          </p:nvPr>
        </p:nvSpPr>
        <p:spPr>
          <a:xfrm>
            <a:off x="6804734" y="6273806"/>
            <a:ext cx="2057400" cy="365125"/>
          </a:xfrm>
        </p:spPr>
        <p:txBody>
          <a:bodyPr/>
          <a:lstStyle/>
          <a:p>
            <a:r>
              <a:rPr lang="en-US" dirty="0"/>
              <a:t>©ACEND 2022</a:t>
            </a:r>
          </a:p>
        </p:txBody>
      </p:sp>
      <p:pic>
        <p:nvPicPr>
          <p:cNvPr id="11" name="Picture 10" descr="Shape&#10;&#10;Description automatically generated with medium confidence">
            <a:extLst>
              <a:ext uri="{FF2B5EF4-FFF2-40B4-BE49-F238E27FC236}">
                <a16:creationId xmlns:a16="http://schemas.microsoft.com/office/drawing/2014/main" id="{3FF4A905-1C89-4D2C-A67C-711777CA1C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708" y="286110"/>
            <a:ext cx="1966102" cy="955807"/>
          </a:xfrm>
          <a:prstGeom prst="rect">
            <a:avLst/>
          </a:prstGeom>
        </p:spPr>
      </p:pic>
    </p:spTree>
    <p:extLst>
      <p:ext uri="{BB962C8B-B14F-4D97-AF65-F5344CB8AC3E}">
        <p14:creationId xmlns:p14="http://schemas.microsoft.com/office/powerpoint/2010/main" val="2744369319"/>
      </p:ext>
    </p:extLst>
  </p:cSld>
  <p:clrMapOvr>
    <a:masterClrMapping/>
  </p:clrMapOvr>
  <p:extLst>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B6067-6FDF-4F5F-A574-38D0A072A1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33949"/>
          <a:stretch/>
        </p:blipFill>
        <p:spPr>
          <a:xfrm>
            <a:off x="-1" y="4127508"/>
            <a:ext cx="9144001" cy="2730499"/>
          </a:xfrm>
          <a:prstGeom prst="rect">
            <a:avLst/>
          </a:prstGeom>
        </p:spPr>
      </p:pic>
      <p:sp>
        <p:nvSpPr>
          <p:cNvPr id="7" name="Slide Number Placeholder 5">
            <a:extLst>
              <a:ext uri="{FF2B5EF4-FFF2-40B4-BE49-F238E27FC236}">
                <a16:creationId xmlns:a16="http://schemas.microsoft.com/office/drawing/2014/main" id="{6706CCF4-5057-4F02-9855-4514FFD3FD20}"/>
              </a:ext>
            </a:extLst>
          </p:cNvPr>
          <p:cNvSpPr>
            <a:spLocks noGrp="1"/>
          </p:cNvSpPr>
          <p:nvPr>
            <p:ph type="sldNum" sz="quarter" idx="4"/>
          </p:nvPr>
        </p:nvSpPr>
        <p:spPr>
          <a:xfrm>
            <a:off x="6915150" y="6161095"/>
            <a:ext cx="2057400" cy="365125"/>
          </a:xfrm>
          <a:prstGeom prst="rect">
            <a:avLst/>
          </a:prstGeom>
        </p:spPr>
        <p:txBody>
          <a:bodyPr vert="horz" lIns="91440" tIns="45720" rIns="91440" bIns="45720" rtlCol="0" anchor="ctr"/>
          <a:lstStyle>
            <a:lvl1pPr algn="r">
              <a:defRPr sz="563">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©ACEND 2022</a:t>
            </a:r>
          </a:p>
        </p:txBody>
      </p:sp>
    </p:spTree>
    <p:extLst>
      <p:ext uri="{BB962C8B-B14F-4D97-AF65-F5344CB8AC3E}">
        <p14:creationId xmlns:p14="http://schemas.microsoft.com/office/powerpoint/2010/main" val="50242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4953581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334596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122173993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410837952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78347424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41874668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37126586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731746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66832048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16035447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02446889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21491152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8E40FC-212A-4D81-85B8-9E490268AC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5" r="8551"/>
          <a:stretch/>
        </p:blipFill>
        <p:spPr>
          <a:xfrm>
            <a:off x="7313" y="0"/>
            <a:ext cx="9136689" cy="6858000"/>
          </a:xfrm>
          <a:prstGeom prst="rect">
            <a:avLst/>
          </a:prstGeom>
        </p:spPr>
      </p:pic>
      <p:sp>
        <p:nvSpPr>
          <p:cNvPr id="2" name="Title 1">
            <a:extLst>
              <a:ext uri="{FF2B5EF4-FFF2-40B4-BE49-F238E27FC236}">
                <a16:creationId xmlns:a16="http://schemas.microsoft.com/office/drawing/2014/main" id="{12C21CFE-E9AF-47E8-B381-3873B3FDEF71}"/>
              </a:ext>
            </a:extLst>
          </p:cNvPr>
          <p:cNvSpPr>
            <a:spLocks noGrp="1"/>
          </p:cNvSpPr>
          <p:nvPr>
            <p:ph type="title"/>
          </p:nvPr>
        </p:nvSpPr>
        <p:spPr>
          <a:xfrm>
            <a:off x="653007" y="2002686"/>
            <a:ext cx="5046461" cy="663574"/>
          </a:xfrm>
        </p:spPr>
        <p:txBody>
          <a:bodyPr/>
          <a:lstStyle>
            <a:lvl1pPr algn="l">
              <a:defRPr>
                <a:solidFill>
                  <a:schemeClr val="tx1"/>
                </a:solidFill>
              </a:defRPr>
            </a:lvl1pPr>
          </a:lstStyle>
          <a:p>
            <a:r>
              <a:rPr lang="en-US" dirty="0"/>
              <a:t>Click to edit Master title style</a:t>
            </a:r>
          </a:p>
        </p:txBody>
      </p:sp>
      <p:pic>
        <p:nvPicPr>
          <p:cNvPr id="8" name="Picture 7" descr="Shape&#10;&#10;Description automatically generated with medium confidence">
            <a:extLst>
              <a:ext uri="{FF2B5EF4-FFF2-40B4-BE49-F238E27FC236}">
                <a16:creationId xmlns:a16="http://schemas.microsoft.com/office/drawing/2014/main" id="{56893987-D09A-404B-80C6-130CAF9222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610" y="342901"/>
            <a:ext cx="2295015" cy="1212263"/>
          </a:xfrm>
          <a:prstGeom prst="rect">
            <a:avLst/>
          </a:prstGeom>
        </p:spPr>
      </p:pic>
      <p:sp>
        <p:nvSpPr>
          <p:cNvPr id="11" name="Text Placeholder 10">
            <a:extLst>
              <a:ext uri="{FF2B5EF4-FFF2-40B4-BE49-F238E27FC236}">
                <a16:creationId xmlns:a16="http://schemas.microsoft.com/office/drawing/2014/main" id="{DFEB0534-3D1F-458B-8C0F-07A935A98D8F}"/>
              </a:ext>
            </a:extLst>
          </p:cNvPr>
          <p:cNvSpPr>
            <a:spLocks noGrp="1"/>
          </p:cNvSpPr>
          <p:nvPr>
            <p:ph type="body" sz="quarter" idx="11" hasCustomPrompt="1"/>
          </p:nvPr>
        </p:nvSpPr>
        <p:spPr>
          <a:xfrm>
            <a:off x="653004" y="2813734"/>
            <a:ext cx="4931051" cy="714375"/>
          </a:xfrm>
        </p:spPr>
        <p:txBody>
          <a:bodyPr/>
          <a:lstStyle>
            <a:lvl1pPr marL="0" indent="0" algn="l">
              <a:buNone/>
              <a:defRPr>
                <a:solidFill>
                  <a:schemeClr val="tx1"/>
                </a:solidFill>
              </a:defRPr>
            </a:lvl1pPr>
          </a:lstStyle>
          <a:p>
            <a:pPr lvl="0"/>
            <a:r>
              <a:rPr lang="en-US" dirty="0"/>
              <a:t>Click to edit sub title</a:t>
            </a:r>
          </a:p>
        </p:txBody>
      </p:sp>
    </p:spTree>
    <p:extLst>
      <p:ext uri="{BB962C8B-B14F-4D97-AF65-F5344CB8AC3E}">
        <p14:creationId xmlns:p14="http://schemas.microsoft.com/office/powerpoint/2010/main" val="53661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161898300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Swoosh A3586D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A8FE-C7A1-408F-8EFE-3C41E7D3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73542"/>
            <a:ext cx="9144000" cy="3011099"/>
          </a:xfrm>
          <a:prstGeom prst="rect">
            <a:avLst/>
          </a:prstGeom>
        </p:spPr>
      </p:pic>
      <p:sp>
        <p:nvSpPr>
          <p:cNvPr id="2" name="Title 1">
            <a:extLst>
              <a:ext uri="{FF2B5EF4-FFF2-40B4-BE49-F238E27FC236}">
                <a16:creationId xmlns:a16="http://schemas.microsoft.com/office/drawing/2014/main" id="{2031741D-AB51-4269-B1AF-D6396A2CDDB4}"/>
              </a:ext>
            </a:extLst>
          </p:cNvPr>
          <p:cNvSpPr>
            <a:spLocks noGrp="1"/>
          </p:cNvSpPr>
          <p:nvPr>
            <p:ph type="title"/>
          </p:nvPr>
        </p:nvSpPr>
        <p:spPr>
          <a:xfrm>
            <a:off x="468855" y="358275"/>
            <a:ext cx="6535630" cy="663574"/>
          </a:xfrm>
        </p:spPr>
        <p:txBody>
          <a:bodyPr>
            <a:normAutofit/>
          </a:bodyPr>
          <a:lstStyle>
            <a:lvl1pPr>
              <a:defRPr sz="1800"/>
            </a:lvl1pPr>
          </a:lstStyle>
          <a:p>
            <a:r>
              <a:rPr lang="en-US" dirty="0"/>
              <a:t>Click to edit Master title style</a:t>
            </a:r>
          </a:p>
        </p:txBody>
      </p:sp>
      <p:sp>
        <p:nvSpPr>
          <p:cNvPr id="8" name="Text Placeholder 7">
            <a:extLst>
              <a:ext uri="{FF2B5EF4-FFF2-40B4-BE49-F238E27FC236}">
                <a16:creationId xmlns:a16="http://schemas.microsoft.com/office/drawing/2014/main" id="{1123998C-4FD4-4CAF-B742-FA79DAE4C8A3}"/>
              </a:ext>
            </a:extLst>
          </p:cNvPr>
          <p:cNvSpPr>
            <a:spLocks noGrp="1"/>
          </p:cNvSpPr>
          <p:nvPr>
            <p:ph type="body" sz="quarter" idx="11"/>
          </p:nvPr>
        </p:nvSpPr>
        <p:spPr>
          <a:xfrm>
            <a:off x="468855" y="1409700"/>
            <a:ext cx="8294147" cy="4446587"/>
          </a:xfrm>
        </p:spPr>
        <p:txBody>
          <a:bodyPr>
            <a:normAutofit/>
          </a:bodyPr>
          <a:lstStyle>
            <a:lvl1pPr>
              <a:defRPr sz="1500"/>
            </a:lvl1pPr>
            <a:lvl2pPr>
              <a:defRPr sz="1350"/>
            </a:lvl2pPr>
            <a:lvl3pPr>
              <a:defRPr sz="13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47FF300-49B8-44C7-8EE1-9D7E7E2E7EC6}"/>
              </a:ext>
            </a:extLst>
          </p:cNvPr>
          <p:cNvSpPr>
            <a:spLocks noGrp="1"/>
          </p:cNvSpPr>
          <p:nvPr>
            <p:ph type="sldNum" sz="quarter" idx="12"/>
          </p:nvPr>
        </p:nvSpPr>
        <p:spPr>
          <a:xfrm>
            <a:off x="6705600" y="6351726"/>
            <a:ext cx="2057400" cy="365125"/>
          </a:xfrm>
        </p:spPr>
        <p:txBody>
          <a:bodyPr/>
          <a:lstStyle>
            <a:lvl1pPr>
              <a:defRPr sz="7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©ACEND 2022</a:t>
            </a:r>
          </a:p>
        </p:txBody>
      </p:sp>
    </p:spTree>
    <p:extLst>
      <p:ext uri="{BB962C8B-B14F-4D97-AF65-F5344CB8AC3E}">
        <p14:creationId xmlns:p14="http://schemas.microsoft.com/office/powerpoint/2010/main" val="988222947"/>
      </p:ext>
    </p:extLst>
  </p:cSld>
  <p:clrMapOvr>
    <a:masterClrMapping/>
  </p:clrMapOvr>
  <p:extLst>
    <p:ext uri="{DCECCB84-F9BA-43D5-87BE-67443E8EF086}">
      <p15:sldGuideLst xmlns:p15="http://schemas.microsoft.com/office/powerpoint/2012/main">
        <p15:guide id="1" orient="horz" pos="888">
          <p15:clr>
            <a:srgbClr val="FBAE40"/>
          </p15:clr>
        </p15:guide>
        <p15:guide id="2" pos="2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©ACEND 2022</a:t>
            </a:r>
          </a:p>
        </p:txBody>
      </p:sp>
    </p:spTree>
    <p:extLst>
      <p:ext uri="{BB962C8B-B14F-4D97-AF65-F5344CB8AC3E}">
        <p14:creationId xmlns:p14="http://schemas.microsoft.com/office/powerpoint/2010/main" val="2125314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©ACEND 2022</a:t>
            </a:r>
          </a:p>
        </p:txBody>
      </p:sp>
    </p:spTree>
    <p:extLst>
      <p:ext uri="{BB962C8B-B14F-4D97-AF65-F5344CB8AC3E}">
        <p14:creationId xmlns:p14="http://schemas.microsoft.com/office/powerpoint/2010/main" val="295388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16583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86351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11859559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4423F-A2DA-4BCA-B1D0-6EB97FC1F9AB}" type="slidenum">
              <a:rPr lang="en-US" smtClean="0"/>
              <a:pPr/>
              <a:t>‹#›</a:t>
            </a:fld>
            <a:endParaRPr lang="en-US" dirty="0"/>
          </a:p>
        </p:txBody>
      </p:sp>
    </p:spTree>
    <p:extLst>
      <p:ext uri="{BB962C8B-B14F-4D97-AF65-F5344CB8AC3E}">
        <p14:creationId xmlns:p14="http://schemas.microsoft.com/office/powerpoint/2010/main" val="33534515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5/31/2022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4423F-A2DA-4BCA-B1D0-6EB97FC1F9AB}" type="slidenum">
              <a:rPr lang="en-US" smtClean="0"/>
              <a:pPr/>
              <a:t>‹#›</a:t>
            </a:fld>
            <a:endParaRPr lang="en-US" dirty="0"/>
          </a:p>
        </p:txBody>
      </p:sp>
      <p:pic>
        <p:nvPicPr>
          <p:cNvPr id="7" name="Picture 6">
            <a:extLst>
              <a:ext uri="{FF2B5EF4-FFF2-40B4-BE49-F238E27FC236}">
                <a16:creationId xmlns:a16="http://schemas.microsoft.com/office/drawing/2014/main" id="{40663C0E-9B6A-BF3F-891A-D74FD69F4D85}"/>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675" r="33949"/>
          <a:stretch/>
        </p:blipFill>
        <p:spPr>
          <a:xfrm>
            <a:off x="-1" y="4154139"/>
            <a:ext cx="9144001" cy="273049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AAA1D8CE-D29F-E4B8-1F14-19977D78FE4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583751" y="219076"/>
            <a:ext cx="1388801" cy="699824"/>
          </a:xfrm>
          <a:prstGeom prst="rect">
            <a:avLst/>
          </a:prstGeom>
        </p:spPr>
      </p:pic>
    </p:spTree>
    <p:extLst>
      <p:ext uri="{BB962C8B-B14F-4D97-AF65-F5344CB8AC3E}">
        <p14:creationId xmlns:p14="http://schemas.microsoft.com/office/powerpoint/2010/main" val="287071495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00" r:id="rId19"/>
    <p:sldLayoutId id="214748369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288" userDrawn="1">
          <p15:clr>
            <a:srgbClr val="F26B43"/>
          </p15:clr>
        </p15:guide>
        <p15:guide id="3" orient="horz" pos="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©ACEND 2022</a:t>
            </a:r>
            <a:endParaRPr lang="en-US" dirty="0"/>
          </a:p>
        </p:txBody>
      </p:sp>
      <p:pic>
        <p:nvPicPr>
          <p:cNvPr id="7" name="Picture 6">
            <a:extLst>
              <a:ext uri="{FF2B5EF4-FFF2-40B4-BE49-F238E27FC236}">
                <a16:creationId xmlns:a16="http://schemas.microsoft.com/office/drawing/2014/main" id="{9445DD13-7954-E345-BA84-158CB92A2E80}"/>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675" r="33949"/>
          <a:stretch/>
        </p:blipFill>
        <p:spPr>
          <a:xfrm>
            <a:off x="-1" y="4154141"/>
            <a:ext cx="9144001" cy="273049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069468A3-DDB7-3964-CFFC-49120A30C86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915708" y="286110"/>
            <a:ext cx="1966102" cy="955807"/>
          </a:xfrm>
          <a:prstGeom prst="rect">
            <a:avLst/>
          </a:prstGeom>
        </p:spPr>
      </p:pic>
    </p:spTree>
    <p:extLst>
      <p:ext uri="{BB962C8B-B14F-4D97-AF65-F5344CB8AC3E}">
        <p14:creationId xmlns:p14="http://schemas.microsoft.com/office/powerpoint/2010/main" val="429175165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3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288" userDrawn="1">
          <p15:clr>
            <a:srgbClr val="F26B43"/>
          </p15:clr>
        </p15:guide>
        <p15:guide id="3"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©ACEND 2022</a:t>
            </a:r>
            <a:endParaRPr lang="en-US" dirty="0"/>
          </a:p>
        </p:txBody>
      </p:sp>
      <p:pic>
        <p:nvPicPr>
          <p:cNvPr id="7" name="Picture 6">
            <a:extLst>
              <a:ext uri="{FF2B5EF4-FFF2-40B4-BE49-F238E27FC236}">
                <a16:creationId xmlns:a16="http://schemas.microsoft.com/office/drawing/2014/main" id="{C1DB84C0-7E1F-9138-7864-527F3C713E3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675" r="33949"/>
          <a:stretch/>
        </p:blipFill>
        <p:spPr>
          <a:xfrm>
            <a:off x="-1" y="4154141"/>
            <a:ext cx="9144001" cy="2730499"/>
          </a:xfrm>
          <a:prstGeom prst="rect">
            <a:avLst/>
          </a:prstGeom>
        </p:spPr>
      </p:pic>
    </p:spTree>
    <p:extLst>
      <p:ext uri="{BB962C8B-B14F-4D97-AF65-F5344CB8AC3E}">
        <p14:creationId xmlns:p14="http://schemas.microsoft.com/office/powerpoint/2010/main" val="274434974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288" userDrawn="1">
          <p15:clr>
            <a:srgbClr val="F26B43"/>
          </p15:clr>
        </p15:guide>
        <p15:guide id="3" orient="horz" pos="2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1E9C0-ADE3-4CE8-918C-068FB15B53E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75" r="33949"/>
          <a:stretch/>
        </p:blipFill>
        <p:spPr>
          <a:xfrm>
            <a:off x="-1" y="4154135"/>
            <a:ext cx="9144001" cy="2730499"/>
          </a:xfrm>
          <a:prstGeom prst="rect">
            <a:avLst/>
          </a:prstGeom>
        </p:spPr>
      </p:pic>
      <p:sp>
        <p:nvSpPr>
          <p:cNvPr id="2" name="Title Placeholder 1"/>
          <p:cNvSpPr>
            <a:spLocks noGrp="1"/>
          </p:cNvSpPr>
          <p:nvPr>
            <p:ph type="title"/>
          </p:nvPr>
        </p:nvSpPr>
        <p:spPr>
          <a:xfrm>
            <a:off x="457200" y="365126"/>
            <a:ext cx="6458506" cy="6998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09700"/>
            <a:ext cx="8305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1720"/>
            <a:ext cx="2057400" cy="365125"/>
          </a:xfrm>
          <a:prstGeom prst="rect">
            <a:avLst/>
          </a:prstGeom>
        </p:spPr>
        <p:txBody>
          <a:bodyPr vert="horz" lIns="91440" tIns="45720" rIns="91440" bIns="45720" rtlCol="0" anchor="ctr"/>
          <a:lstStyle>
            <a:lvl1pPr algn="l">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5" name="Footer Placeholder 4"/>
          <p:cNvSpPr>
            <a:spLocks noGrp="1"/>
          </p:cNvSpPr>
          <p:nvPr>
            <p:ph type="ftr" sz="quarter" idx="3"/>
          </p:nvPr>
        </p:nvSpPr>
        <p:spPr>
          <a:xfrm>
            <a:off x="3028950" y="6351720"/>
            <a:ext cx="3086100" cy="365125"/>
          </a:xfrm>
          <a:prstGeom prst="rect">
            <a:avLst/>
          </a:prstGeom>
        </p:spPr>
        <p:txBody>
          <a:bodyPr vert="horz" lIns="91440" tIns="45720" rIns="91440" bIns="45720" rtlCol="0" anchor="ctr"/>
          <a:lstStyle>
            <a:lvl1pPr algn="ct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6705600" y="6351720"/>
            <a:ext cx="2057400" cy="365125"/>
          </a:xfrm>
          <a:prstGeom prst="rect">
            <a:avLst/>
          </a:prstGeom>
        </p:spPr>
        <p:txBody>
          <a:bodyPr vert="horz" lIns="91440" tIns="45720" rIns="91440" bIns="45720" rtlCol="0" anchor="ctr"/>
          <a:lstStyle>
            <a:lvl1pPr algn="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©ACEND 2022</a:t>
            </a:r>
          </a:p>
        </p:txBody>
      </p:sp>
      <p:pic>
        <p:nvPicPr>
          <p:cNvPr id="9" name="Picture 8" descr="Shape&#10;&#10;Description automatically generated with medium confidence">
            <a:extLst>
              <a:ext uri="{FF2B5EF4-FFF2-40B4-BE49-F238E27FC236}">
                <a16:creationId xmlns:a16="http://schemas.microsoft.com/office/drawing/2014/main" id="{FA206DD7-4009-40C6-9B5E-1875650E10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5706" y="286104"/>
            <a:ext cx="1966102" cy="955807"/>
          </a:xfrm>
          <a:prstGeom prst="rect">
            <a:avLst/>
          </a:prstGeom>
        </p:spPr>
      </p:pic>
    </p:spTree>
    <p:extLst>
      <p:ext uri="{BB962C8B-B14F-4D97-AF65-F5344CB8AC3E}">
        <p14:creationId xmlns:p14="http://schemas.microsoft.com/office/powerpoint/2010/main" val="2422338185"/>
      </p:ext>
    </p:extLst>
  </p:cSld>
  <p:clrMap bg1="lt1" tx1="dk1" bg2="lt2" tx2="dk2" accent1="accent1" accent2="accent2" accent3="accent3" accent4="accent4" accent5="accent5" accent6="accent6" hlink="hlink" folHlink="folHlink"/>
  <p:sldLayoutIdLst>
    <p:sldLayoutId id="2147483722" r:id="rId1"/>
    <p:sldLayoutId id="2147483718" r:id="rId2"/>
  </p:sldLayoutIdLst>
  <p:hf hdr="0" ftr="0" dt="0"/>
  <p:txStyles>
    <p:titleStyle>
      <a:lvl1pPr algn="l" defTabSz="914400" rtl="0" eaLnBrk="1" latinLnBrk="0" hangingPunct="1">
        <a:lnSpc>
          <a:spcPct val="90000"/>
        </a:lnSpc>
        <a:spcBef>
          <a:spcPct val="0"/>
        </a:spcBef>
        <a:buNone/>
        <a:defRPr sz="2400" b="1" kern="1200">
          <a:solidFill>
            <a:srgbClr val="5C4A7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288" userDrawn="1">
          <p15:clr>
            <a:srgbClr val="F26B43"/>
          </p15:clr>
        </p15:guide>
        <p15:guide id="3"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1.xml"/><Relationship Id="rId7" Type="http://schemas.openxmlformats.org/officeDocument/2006/relationships/diagramColors" Target="../diagrams/colors3.xml"/><Relationship Id="rId2" Type="http://schemas.openxmlformats.org/officeDocument/2006/relationships/slideLayout" Target="../slideLayouts/slideLayout2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2.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5.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4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4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4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www.eatrightpro.org/acend" TargetMode="External"/><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hyperlink" Target="mailto:ACEND@eatright.org" TargetMode="External"/><Relationship Id="rId2" Type="http://schemas.openxmlformats.org/officeDocument/2006/relationships/notesSlide" Target="../notesSlides/notesSlide58.xml"/><Relationship Id="rId1" Type="http://schemas.openxmlformats.org/officeDocument/2006/relationships/slideLayout" Target="../slideLayouts/slideLayout18.xml"/><Relationship Id="rId4" Type="http://schemas.openxmlformats.org/officeDocument/2006/relationships/hyperlink" Target="http://www.eatrightpro.org/ace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eatrightpro.org/acend/accreditation-standards-fees-and-policies/future-education-model-standards-and-templates-v2022"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3B24D-0B66-474B-8746-9D4CEF7E8B8E}"/>
              </a:ext>
            </a:extLst>
          </p:cNvPr>
          <p:cNvSpPr>
            <a:spLocks noGrp="1"/>
          </p:cNvSpPr>
          <p:nvPr>
            <p:ph type="title"/>
          </p:nvPr>
        </p:nvSpPr>
        <p:spPr>
          <a:xfrm>
            <a:off x="310105" y="1726863"/>
            <a:ext cx="5046461" cy="1781504"/>
          </a:xfrm>
        </p:spPr>
        <p:txBody>
          <a:bodyPr>
            <a:normAutofit/>
          </a:bodyPr>
          <a:lstStyle/>
          <a:p>
            <a:r>
              <a:rPr lang="en-US" sz="2700" b="1" i="1" dirty="0">
                <a:solidFill>
                  <a:schemeClr val="tx2">
                    <a:lumMod val="50000"/>
                  </a:schemeClr>
                </a:solidFill>
              </a:rPr>
              <a:t>ACEND® 2022 Accreditation Standards and Nutrition and Dietetics Graduate Program Accreditation Standards Overview</a:t>
            </a:r>
            <a:endParaRPr lang="en-US" sz="2700" b="1" dirty="0">
              <a:solidFill>
                <a:srgbClr val="663366"/>
              </a:solidFill>
            </a:endParaRPr>
          </a:p>
        </p:txBody>
      </p:sp>
      <p:sp>
        <p:nvSpPr>
          <p:cNvPr id="6" name="Text Placeholder 5">
            <a:extLst>
              <a:ext uri="{FF2B5EF4-FFF2-40B4-BE49-F238E27FC236}">
                <a16:creationId xmlns:a16="http://schemas.microsoft.com/office/drawing/2014/main" id="{3B3C3AC0-A2C5-491B-B360-FF895353F185}"/>
              </a:ext>
            </a:extLst>
          </p:cNvPr>
          <p:cNvSpPr>
            <a:spLocks noGrp="1"/>
          </p:cNvSpPr>
          <p:nvPr>
            <p:ph type="body" sz="quarter" idx="11"/>
          </p:nvPr>
        </p:nvSpPr>
        <p:spPr>
          <a:xfrm>
            <a:off x="310105" y="3722275"/>
            <a:ext cx="4931051" cy="693682"/>
          </a:xfrm>
        </p:spPr>
        <p:txBody>
          <a:bodyPr>
            <a:noAutofit/>
          </a:bodyPr>
          <a:lstStyle/>
          <a:p>
            <a:r>
              <a:rPr lang="en-US" sz="2400" b="1" dirty="0"/>
              <a:t>For Faculty and Preceptors</a:t>
            </a:r>
          </a:p>
        </p:txBody>
      </p:sp>
    </p:spTree>
    <p:extLst>
      <p:ext uri="{BB962C8B-B14F-4D97-AF65-F5344CB8AC3E}">
        <p14:creationId xmlns:p14="http://schemas.microsoft.com/office/powerpoint/2010/main" val="21513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96F2A4E-DFC5-4234-AE66-D40AC4540CED}"/>
              </a:ext>
            </a:extLst>
          </p:cNvPr>
          <p:cNvSpPr>
            <a:spLocks noGrp="1"/>
          </p:cNvSpPr>
          <p:nvPr>
            <p:ph type="title"/>
          </p:nvPr>
        </p:nvSpPr>
        <p:spPr>
          <a:xfrm>
            <a:off x="509155" y="358275"/>
            <a:ext cx="6495330" cy="663574"/>
          </a:xfrm>
        </p:spPr>
        <p:txBody>
          <a:bodyPr>
            <a:normAutofit/>
          </a:bodyPr>
          <a:lstStyle/>
          <a:p>
            <a:r>
              <a:rPr lang="en-US" sz="3200" b="1" dirty="0">
                <a:solidFill>
                  <a:schemeClr val="tx2">
                    <a:lumMod val="50000"/>
                  </a:schemeClr>
                </a:solidFill>
              </a:rPr>
              <a:t>Role of Program Director (RE 1.5)</a:t>
            </a:r>
            <a:endParaRPr lang="en-US" sz="3200" b="1" dirty="0"/>
          </a:p>
        </p:txBody>
      </p:sp>
      <p:sp>
        <p:nvSpPr>
          <p:cNvPr id="15" name="Text Placeholder 14">
            <a:extLst>
              <a:ext uri="{FF2B5EF4-FFF2-40B4-BE49-F238E27FC236}">
                <a16:creationId xmlns:a16="http://schemas.microsoft.com/office/drawing/2014/main" id="{2D08CE2C-6597-45BE-934B-DA62C3C73CE9}"/>
              </a:ext>
            </a:extLst>
          </p:cNvPr>
          <p:cNvSpPr>
            <a:spLocks noGrp="1"/>
          </p:cNvSpPr>
          <p:nvPr>
            <p:ph type="body" sz="quarter" idx="13"/>
          </p:nvPr>
        </p:nvSpPr>
        <p:spPr>
          <a:xfrm>
            <a:off x="114300" y="1641764"/>
            <a:ext cx="8588038" cy="4502430"/>
          </a:xfrm>
        </p:spPr>
        <p:txBody>
          <a:bodyPr>
            <a:normAutofit fontScale="92500" lnSpcReduction="10000"/>
          </a:bodyPr>
          <a:lstStyle/>
          <a:p>
            <a:r>
              <a:rPr lang="en-US" sz="3300" b="1" dirty="0">
                <a:solidFill>
                  <a:srgbClr val="A3586D"/>
                </a:solidFill>
                <a:latin typeface="+mn-lt"/>
              </a:rPr>
              <a:t>Manages compliance with ACEND requirements</a:t>
            </a:r>
          </a:p>
          <a:p>
            <a:pPr lvl="1">
              <a:spcAft>
                <a:spcPts val="450"/>
              </a:spcAft>
              <a:buFont typeface="Wingdings" panose="05000000000000000000" pitchFamily="2" charset="2"/>
              <a:buChar char="ü"/>
            </a:pPr>
            <a:r>
              <a:rPr lang="en-US" sz="3100" dirty="0">
                <a:solidFill>
                  <a:schemeClr val="tx2">
                    <a:lumMod val="50000"/>
                  </a:schemeClr>
                </a:solidFill>
                <a:latin typeface="+mn-lt"/>
              </a:rPr>
              <a:t>Delegates data collection to faculty and preceptors</a:t>
            </a:r>
          </a:p>
          <a:p>
            <a:pPr lvl="1">
              <a:spcAft>
                <a:spcPts val="450"/>
              </a:spcAft>
              <a:buFont typeface="Wingdings" panose="05000000000000000000" pitchFamily="2" charset="2"/>
              <a:buChar char="ü"/>
            </a:pPr>
            <a:r>
              <a:rPr lang="en-US" sz="3100" dirty="0">
                <a:solidFill>
                  <a:schemeClr val="tx2">
                    <a:lumMod val="50000"/>
                  </a:schemeClr>
                </a:solidFill>
                <a:latin typeface="+mn-lt"/>
              </a:rPr>
              <a:t>Compiles and analyzes student outcome data</a:t>
            </a:r>
          </a:p>
          <a:p>
            <a:pPr lvl="1">
              <a:spcAft>
                <a:spcPts val="450"/>
              </a:spcAft>
              <a:buFont typeface="Wingdings" panose="05000000000000000000" pitchFamily="2" charset="2"/>
              <a:buChar char="ü"/>
            </a:pPr>
            <a:r>
              <a:rPr lang="en-US" sz="3100" dirty="0">
                <a:solidFill>
                  <a:schemeClr val="tx2">
                    <a:lumMod val="50000"/>
                  </a:schemeClr>
                </a:solidFill>
                <a:latin typeface="+mn-lt"/>
              </a:rPr>
              <a:t>Coordinates submission of all ACEND reports</a:t>
            </a:r>
          </a:p>
          <a:p>
            <a:pPr lvl="1">
              <a:spcAft>
                <a:spcPts val="450"/>
              </a:spcAft>
              <a:buFont typeface="Wingdings" panose="05000000000000000000" pitchFamily="2" charset="2"/>
              <a:buChar char="ü"/>
            </a:pPr>
            <a:r>
              <a:rPr lang="en-US" sz="3100" dirty="0">
                <a:solidFill>
                  <a:schemeClr val="tx2">
                    <a:lumMod val="50000"/>
                  </a:schemeClr>
                </a:solidFill>
                <a:latin typeface="+mn-lt"/>
              </a:rPr>
              <a:t>Ensures faculty and preceptors are appropriate for subject area</a:t>
            </a:r>
          </a:p>
          <a:p>
            <a:pPr lvl="1">
              <a:spcAft>
                <a:spcPts val="450"/>
              </a:spcAft>
              <a:buFont typeface="Wingdings" panose="05000000000000000000" pitchFamily="2" charset="2"/>
              <a:buChar char="ü"/>
            </a:pPr>
            <a:r>
              <a:rPr lang="en-US" sz="3100" dirty="0">
                <a:solidFill>
                  <a:schemeClr val="tx2">
                    <a:lumMod val="50000"/>
                  </a:schemeClr>
                </a:solidFill>
                <a:latin typeface="+mn-lt"/>
              </a:rPr>
              <a:t>Ensures faculty and preceptors are trained on program procedures and ACEND standards</a:t>
            </a:r>
          </a:p>
          <a:p>
            <a:endParaRPr lang="en-US" b="1" dirty="0"/>
          </a:p>
          <a:p>
            <a:pPr marL="0" indent="0">
              <a:buNone/>
            </a:pPr>
            <a:r>
              <a:rPr lang="en-US" b="1" dirty="0">
                <a:solidFill>
                  <a:schemeClr val="bg1"/>
                </a:solidFill>
              </a:rPr>
              <a:t>with ACEND requirements</a:t>
            </a:r>
          </a:p>
          <a:p>
            <a:endParaRPr lang="en-US" dirty="0"/>
          </a:p>
        </p:txBody>
      </p:sp>
      <p:sp>
        <p:nvSpPr>
          <p:cNvPr id="4" name="Rectangle 3">
            <a:extLst>
              <a:ext uri="{FF2B5EF4-FFF2-40B4-BE49-F238E27FC236}">
                <a16:creationId xmlns:a16="http://schemas.microsoft.com/office/drawing/2014/main" id="{C3F2CDBE-24F7-29FC-2C27-1C787AE26914}"/>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3">
            <a:extLst>
              <a:ext uri="{FF2B5EF4-FFF2-40B4-BE49-F238E27FC236}">
                <a16:creationId xmlns:a16="http://schemas.microsoft.com/office/drawing/2014/main" id="{050A4E33-5064-0AE6-D1F9-CFB23EB92238}"/>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404818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5D4-DFB3-476B-95FB-CECC32A54A6D}"/>
              </a:ext>
            </a:extLst>
          </p:cNvPr>
          <p:cNvSpPr>
            <a:spLocks noGrp="1"/>
          </p:cNvSpPr>
          <p:nvPr>
            <p:ph type="title"/>
          </p:nvPr>
        </p:nvSpPr>
        <p:spPr/>
        <p:txBody>
          <a:bodyPr>
            <a:normAutofit/>
          </a:bodyPr>
          <a:lstStyle/>
          <a:p>
            <a:r>
              <a:rPr lang="en-US" sz="3200" b="1" dirty="0">
                <a:solidFill>
                  <a:schemeClr val="tx2">
                    <a:lumMod val="50000"/>
                  </a:schemeClr>
                </a:solidFill>
              </a:rPr>
              <a:t>Role of Faculty and Preceptors</a:t>
            </a:r>
            <a:endParaRPr lang="en-US" sz="3200" b="1" dirty="0"/>
          </a:p>
        </p:txBody>
      </p:sp>
      <p:sp>
        <p:nvSpPr>
          <p:cNvPr id="4" name="Text Placeholder 3">
            <a:extLst>
              <a:ext uri="{FF2B5EF4-FFF2-40B4-BE49-F238E27FC236}">
                <a16:creationId xmlns:a16="http://schemas.microsoft.com/office/drawing/2014/main" id="{AB949EA1-1C1D-4EC4-A2E7-2305045DB159}"/>
              </a:ext>
            </a:extLst>
          </p:cNvPr>
          <p:cNvSpPr>
            <a:spLocks noGrp="1"/>
          </p:cNvSpPr>
          <p:nvPr>
            <p:ph type="body" sz="quarter" idx="13"/>
          </p:nvPr>
        </p:nvSpPr>
        <p:spPr>
          <a:xfrm>
            <a:off x="135082" y="1246909"/>
            <a:ext cx="8837468" cy="5226254"/>
          </a:xfrm>
        </p:spPr>
        <p:txBody>
          <a:bodyPr>
            <a:normAutofit/>
          </a:bodyPr>
          <a:lstStyle/>
          <a:p>
            <a:r>
              <a:rPr lang="en-US" sz="2800" b="1" dirty="0">
                <a:solidFill>
                  <a:srgbClr val="A3586D"/>
                </a:solidFill>
              </a:rPr>
              <a:t>“Boots on the Ground”</a:t>
            </a:r>
          </a:p>
          <a:p>
            <a:pPr lvl="1">
              <a:spcAft>
                <a:spcPts val="450"/>
              </a:spcAft>
              <a:buFont typeface="Wingdings" panose="05000000000000000000" pitchFamily="2" charset="2"/>
              <a:buChar char="ü"/>
            </a:pPr>
            <a:r>
              <a:rPr lang="en-US" sz="2600" dirty="0">
                <a:solidFill>
                  <a:schemeClr val="tx2">
                    <a:lumMod val="50000"/>
                  </a:schemeClr>
                </a:solidFill>
              </a:rPr>
              <a:t>Implement and assess specific assignments and activities in courses or rotations</a:t>
            </a:r>
          </a:p>
          <a:p>
            <a:pPr lvl="1">
              <a:spcAft>
                <a:spcPts val="450"/>
              </a:spcAft>
              <a:buFont typeface="Wingdings" panose="05000000000000000000" pitchFamily="2" charset="2"/>
              <a:buChar char="ü"/>
            </a:pPr>
            <a:r>
              <a:rPr lang="en-US" sz="2600" dirty="0">
                <a:solidFill>
                  <a:schemeClr val="tx2">
                    <a:lumMod val="50000"/>
                  </a:schemeClr>
                </a:solidFill>
              </a:rPr>
              <a:t>Track student outcomes on specific assignments and provide data to program director</a:t>
            </a:r>
          </a:p>
          <a:p>
            <a:pPr lvl="1">
              <a:spcAft>
                <a:spcPts val="450"/>
              </a:spcAft>
              <a:buFont typeface="Wingdings" panose="05000000000000000000" pitchFamily="2" charset="2"/>
              <a:buChar char="ü"/>
            </a:pPr>
            <a:r>
              <a:rPr lang="en-US" sz="2600" dirty="0">
                <a:solidFill>
                  <a:schemeClr val="tx2">
                    <a:lumMod val="50000"/>
                  </a:schemeClr>
                </a:solidFill>
              </a:rPr>
              <a:t>Participate in trainings provided by program </a:t>
            </a:r>
          </a:p>
          <a:p>
            <a:pPr lvl="1">
              <a:spcAft>
                <a:spcPts val="450"/>
              </a:spcAft>
              <a:buFont typeface="Wingdings" panose="05000000000000000000" pitchFamily="2" charset="2"/>
              <a:buChar char="ü"/>
            </a:pPr>
            <a:r>
              <a:rPr lang="en-US" sz="2600" dirty="0">
                <a:solidFill>
                  <a:schemeClr val="tx2">
                    <a:lumMod val="50000"/>
                  </a:schemeClr>
                </a:solidFill>
              </a:rPr>
              <a:t>Provide program director with CV or other professional information to confirm experience and qualifications</a:t>
            </a:r>
          </a:p>
          <a:p>
            <a:pPr lvl="1">
              <a:spcAft>
                <a:spcPts val="450"/>
              </a:spcAft>
              <a:buFont typeface="Wingdings" panose="05000000000000000000" pitchFamily="2" charset="2"/>
              <a:buChar char="ü"/>
            </a:pPr>
            <a:r>
              <a:rPr lang="en-US" sz="2600" dirty="0">
                <a:solidFill>
                  <a:schemeClr val="tx2">
                    <a:lumMod val="50000"/>
                  </a:schemeClr>
                </a:solidFill>
              </a:rPr>
              <a:t>Include KRDNs and CRDNs on syllabi and rotation descriptions</a:t>
            </a:r>
          </a:p>
          <a:p>
            <a:pPr marL="0" indent="0">
              <a:buNone/>
            </a:pPr>
            <a:r>
              <a:rPr lang="en-US" b="1" dirty="0">
                <a:solidFill>
                  <a:schemeClr val="bg1"/>
                </a:solidFill>
              </a:rPr>
              <a:t>on the Ground”</a:t>
            </a:r>
          </a:p>
          <a:p>
            <a:endParaRPr lang="en-US" dirty="0"/>
          </a:p>
        </p:txBody>
      </p:sp>
      <p:sp>
        <p:nvSpPr>
          <p:cNvPr id="5" name="Rectangle 4">
            <a:extLst>
              <a:ext uri="{FF2B5EF4-FFF2-40B4-BE49-F238E27FC236}">
                <a16:creationId xmlns:a16="http://schemas.microsoft.com/office/drawing/2014/main" id="{3BD3D923-53D1-F9F2-BFE5-5D4CFDFA280C}"/>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3">
            <a:extLst>
              <a:ext uri="{FF2B5EF4-FFF2-40B4-BE49-F238E27FC236}">
                <a16:creationId xmlns:a16="http://schemas.microsoft.com/office/drawing/2014/main" id="{41BC6B24-9809-8CC0-0FC2-99616C902FD2}"/>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237594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428-908A-45C0-8BA6-2CA7ACA84DF5}"/>
              </a:ext>
            </a:extLst>
          </p:cNvPr>
          <p:cNvSpPr>
            <a:spLocks noGrp="1"/>
          </p:cNvSpPr>
          <p:nvPr>
            <p:ph type="title"/>
          </p:nvPr>
        </p:nvSpPr>
        <p:spPr>
          <a:xfrm>
            <a:off x="529176" y="2171900"/>
            <a:ext cx="4393545" cy="1473698"/>
          </a:xfrm>
        </p:spPr>
        <p:txBody>
          <a:bodyPr>
            <a:noAutofit/>
          </a:bodyPr>
          <a:lstStyle/>
          <a:p>
            <a:r>
              <a:rPr lang="en-US" sz="3200" b="1" i="1" dirty="0">
                <a:solidFill>
                  <a:schemeClr val="tx2">
                    <a:lumMod val="50000"/>
                  </a:schemeClr>
                </a:solidFill>
                <a:latin typeface="+mn-lt"/>
              </a:rPr>
              <a:t>Standard 3: Curriculum and Learning Activities – 2022 Accreditation Standards </a:t>
            </a:r>
            <a:endParaRPr lang="en-US" sz="3200" b="1" dirty="0"/>
          </a:p>
        </p:txBody>
      </p:sp>
    </p:spTree>
    <p:extLst>
      <p:ext uri="{BB962C8B-B14F-4D97-AF65-F5344CB8AC3E}">
        <p14:creationId xmlns:p14="http://schemas.microsoft.com/office/powerpoint/2010/main" val="80188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EAB9D-03AB-4EDB-A53D-767958526A89}"/>
              </a:ext>
            </a:extLst>
          </p:cNvPr>
          <p:cNvSpPr>
            <a:spLocks noGrp="1"/>
          </p:cNvSpPr>
          <p:nvPr>
            <p:ph type="title"/>
          </p:nvPr>
        </p:nvSpPr>
        <p:spPr>
          <a:xfrm>
            <a:off x="363870" y="521390"/>
            <a:ext cx="5215855" cy="497681"/>
          </a:xfrm>
        </p:spPr>
        <p:txBody>
          <a:bodyPr>
            <a:normAutofit fontScale="90000"/>
          </a:bodyPr>
          <a:lstStyle/>
          <a:p>
            <a:r>
              <a:rPr lang="en-US" sz="3200" b="1" dirty="0">
                <a:latin typeface="+mn-lt"/>
              </a:rPr>
              <a:t>Abbreviations</a:t>
            </a:r>
            <a:r>
              <a:rPr lang="en-US" sz="2850" dirty="0">
                <a:latin typeface="+mn-lt"/>
              </a:rPr>
              <a:t>  </a:t>
            </a:r>
          </a:p>
        </p:txBody>
      </p:sp>
      <p:sp>
        <p:nvSpPr>
          <p:cNvPr id="8" name="Content Placeholder 2">
            <a:extLst>
              <a:ext uri="{FF2B5EF4-FFF2-40B4-BE49-F238E27FC236}">
                <a16:creationId xmlns:a16="http://schemas.microsoft.com/office/drawing/2014/main" id="{5DC30B97-F9EB-4CCD-AE69-A0EB602832FC}"/>
              </a:ext>
            </a:extLst>
          </p:cNvPr>
          <p:cNvSpPr>
            <a:spLocks noGrp="1"/>
          </p:cNvSpPr>
          <p:nvPr>
            <p:ph type="body" sz="quarter" idx="13"/>
          </p:nvPr>
        </p:nvSpPr>
        <p:spPr>
          <a:xfrm>
            <a:off x="363870" y="1350819"/>
            <a:ext cx="7351382" cy="4010890"/>
          </a:xfrm>
        </p:spPr>
        <p:txBody>
          <a:bodyPr>
            <a:normAutofit/>
          </a:bodyPr>
          <a:lstStyle/>
          <a:p>
            <a:r>
              <a:rPr lang="en-US" sz="2400" b="1" dirty="0">
                <a:solidFill>
                  <a:srgbClr val="5C4A72"/>
                </a:solidFill>
                <a:latin typeface="+mn-lt"/>
              </a:rPr>
              <a:t>CRDN</a:t>
            </a:r>
            <a:r>
              <a:rPr lang="en-US" sz="2400" dirty="0">
                <a:solidFill>
                  <a:schemeClr val="tx2">
                    <a:lumMod val="50000"/>
                  </a:schemeClr>
                </a:solidFill>
                <a:latin typeface="+mn-lt"/>
              </a:rPr>
              <a:t> – Competencies for Registered Dietitian Nutritionist (CP, DI, FDE, GP)</a:t>
            </a:r>
            <a:endParaRPr lang="en-US" sz="2400" b="1" dirty="0">
              <a:solidFill>
                <a:srgbClr val="CF8C07"/>
              </a:solidFill>
              <a:latin typeface="+mn-lt"/>
            </a:endParaRPr>
          </a:p>
          <a:p>
            <a:r>
              <a:rPr lang="en-US" sz="2400" b="1" dirty="0">
                <a:solidFill>
                  <a:srgbClr val="5C4A72"/>
                </a:solidFill>
                <a:latin typeface="+mn-lt"/>
              </a:rPr>
              <a:t>KRDN</a:t>
            </a:r>
            <a:r>
              <a:rPr lang="en-US" sz="2400" dirty="0">
                <a:solidFill>
                  <a:schemeClr val="tx2">
                    <a:lumMod val="50000"/>
                  </a:schemeClr>
                </a:solidFill>
                <a:latin typeface="+mn-lt"/>
              </a:rPr>
              <a:t> – Knowledge for Registered Dietitian Nutritionist (CP, DPD, FDE, GP) </a:t>
            </a:r>
            <a:endParaRPr lang="en-US" sz="2400" b="1" dirty="0">
              <a:solidFill>
                <a:srgbClr val="CF8C07"/>
              </a:solidFill>
              <a:latin typeface="+mn-lt"/>
            </a:endParaRPr>
          </a:p>
          <a:p>
            <a:r>
              <a:rPr lang="en-US" sz="2400" b="1" dirty="0">
                <a:solidFill>
                  <a:srgbClr val="5C4A72"/>
                </a:solidFill>
                <a:latin typeface="+mn-lt"/>
              </a:rPr>
              <a:t>CNDT</a:t>
            </a:r>
            <a:r>
              <a:rPr lang="en-US" sz="2400" dirty="0">
                <a:solidFill>
                  <a:schemeClr val="tx2">
                    <a:lumMod val="50000"/>
                  </a:schemeClr>
                </a:solidFill>
                <a:latin typeface="+mn-lt"/>
              </a:rPr>
              <a:t> – Competencies for Nutrition and Dietetic Technicians (DT) </a:t>
            </a:r>
          </a:p>
          <a:p>
            <a:r>
              <a:rPr lang="en-US" sz="2400" b="1" dirty="0">
                <a:solidFill>
                  <a:srgbClr val="5C4A72"/>
                </a:solidFill>
                <a:latin typeface="+mn-lt"/>
              </a:rPr>
              <a:t>KNDT </a:t>
            </a:r>
            <a:r>
              <a:rPr lang="en-US" sz="2400" dirty="0">
                <a:solidFill>
                  <a:schemeClr val="tx2">
                    <a:lumMod val="50000"/>
                  </a:schemeClr>
                </a:solidFill>
                <a:latin typeface="+mn-lt"/>
              </a:rPr>
              <a:t>– Knowledge for Nutrition and Dietetic Technicians (DT)</a:t>
            </a:r>
          </a:p>
        </p:txBody>
      </p:sp>
      <p:sp>
        <p:nvSpPr>
          <p:cNvPr id="7" name="Slide Number Placeholder 3">
            <a:extLst>
              <a:ext uri="{FF2B5EF4-FFF2-40B4-BE49-F238E27FC236}">
                <a16:creationId xmlns:a16="http://schemas.microsoft.com/office/drawing/2014/main" id="{93E97B73-F17F-49C7-B48C-FEDA01ACD53B}"/>
              </a:ext>
            </a:extLst>
          </p:cNvPr>
          <p:cNvSpPr>
            <a:spLocks noGrp="1"/>
          </p:cNvSpPr>
          <p:nvPr>
            <p:ph type="sldNum" sz="quarter" idx="12"/>
          </p:nvPr>
        </p:nvSpPr>
        <p:spPr>
          <a:xfrm>
            <a:off x="7419110" y="6400361"/>
            <a:ext cx="1543050" cy="273844"/>
          </a:xfrm>
        </p:spPr>
        <p:txBody>
          <a:bodyPr/>
          <a:lstStyle/>
          <a:p>
            <a:r>
              <a:rPr lang="en-US" dirty="0"/>
              <a:t>©ACEND 2022</a:t>
            </a:r>
          </a:p>
        </p:txBody>
      </p:sp>
      <p:sp>
        <p:nvSpPr>
          <p:cNvPr id="9" name="Rectangle 8">
            <a:extLst>
              <a:ext uri="{FF2B5EF4-FFF2-40B4-BE49-F238E27FC236}">
                <a16:creationId xmlns:a16="http://schemas.microsoft.com/office/drawing/2014/main" id="{BA23FBAF-3920-D2E8-583A-762F14C7D65B}"/>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116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342900" y="398896"/>
            <a:ext cx="4902200" cy="496888"/>
          </a:xfrm>
        </p:spPr>
        <p:txBody>
          <a:bodyPr>
            <a:noAutofit/>
          </a:bodyPr>
          <a:lstStyle/>
          <a:p>
            <a:r>
              <a:rPr lang="en-US" sz="3200" b="1" dirty="0">
                <a:solidFill>
                  <a:srgbClr val="5C4A72"/>
                </a:solidFill>
                <a:latin typeface="+mn-lt"/>
              </a:rPr>
              <a:t>Standard 3</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1298244385"/>
              </p:ext>
            </p:extLst>
          </p:nvPr>
        </p:nvGraphicFramePr>
        <p:xfrm>
          <a:off x="1139868" y="1540701"/>
          <a:ext cx="6676373" cy="412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545844A-0B32-0548-9C13-3A2957BF4043}"/>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3">
            <a:extLst>
              <a:ext uri="{FF2B5EF4-FFF2-40B4-BE49-F238E27FC236}">
                <a16:creationId xmlns:a16="http://schemas.microsoft.com/office/drawing/2014/main" id="{812BAE78-10E2-35EB-8457-5727C28268D5}"/>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242705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5D4-DFB3-476B-95FB-CECC32A54A6D}"/>
              </a:ext>
            </a:extLst>
          </p:cNvPr>
          <p:cNvSpPr>
            <a:spLocks noGrp="1"/>
          </p:cNvSpPr>
          <p:nvPr>
            <p:ph type="title"/>
          </p:nvPr>
        </p:nvSpPr>
        <p:spPr>
          <a:xfrm>
            <a:off x="301624" y="358274"/>
            <a:ext cx="6702861" cy="805507"/>
          </a:xfrm>
        </p:spPr>
        <p:txBody>
          <a:bodyPr>
            <a:noAutofit/>
          </a:bodyPr>
          <a:lstStyle/>
          <a:p>
            <a:r>
              <a:rPr lang="en-US" sz="3200" b="1" dirty="0">
                <a:solidFill>
                  <a:srgbClr val="663366"/>
                </a:solidFill>
              </a:rPr>
              <a:t>Standard 3: Curriculum and Learning Activities</a:t>
            </a:r>
          </a:p>
        </p:txBody>
      </p:sp>
      <p:sp>
        <p:nvSpPr>
          <p:cNvPr id="4" name="Text Placeholder 3">
            <a:extLst>
              <a:ext uri="{FF2B5EF4-FFF2-40B4-BE49-F238E27FC236}">
                <a16:creationId xmlns:a16="http://schemas.microsoft.com/office/drawing/2014/main" id="{AB949EA1-1C1D-4EC4-A2E7-2305045DB159}"/>
              </a:ext>
            </a:extLst>
          </p:cNvPr>
          <p:cNvSpPr>
            <a:spLocks noGrp="1"/>
          </p:cNvSpPr>
          <p:nvPr>
            <p:ph type="body" sz="quarter" idx="13"/>
          </p:nvPr>
        </p:nvSpPr>
        <p:spPr/>
        <p:txBody>
          <a:bodyPr/>
          <a:lstStyle/>
          <a:p>
            <a:pPr marL="0" indent="0">
              <a:buNone/>
            </a:pPr>
            <a:r>
              <a:rPr lang="en-US" sz="2800" b="1" dirty="0">
                <a:solidFill>
                  <a:srgbClr val="A3586D"/>
                </a:solidFill>
              </a:rPr>
              <a:t>Required Element 3.1: Curriculum Components</a:t>
            </a:r>
          </a:p>
          <a:p>
            <a:pPr lvl="1"/>
            <a:r>
              <a:rPr lang="en-US" sz="2800" dirty="0">
                <a:solidFill>
                  <a:srgbClr val="44546A">
                    <a:lumMod val="50000"/>
                  </a:srgbClr>
                </a:solidFill>
              </a:rPr>
              <a:t>Knowledge and skills needed to enter supervised practice (DPD),</a:t>
            </a:r>
          </a:p>
          <a:p>
            <a:pPr lvl="1"/>
            <a:r>
              <a:rPr lang="en-US" sz="2800" dirty="0">
                <a:solidFill>
                  <a:srgbClr val="44546A">
                    <a:lumMod val="50000"/>
                  </a:srgbClr>
                </a:solidFill>
              </a:rPr>
              <a:t>Or, become an entry-level practitioner:</a:t>
            </a:r>
          </a:p>
          <a:p>
            <a:pPr lvl="2"/>
            <a:r>
              <a:rPr lang="en-US" sz="2800" dirty="0"/>
              <a:t>Registered dietitian nutritionist (CP, ISPP, DI); </a:t>
            </a:r>
          </a:p>
          <a:p>
            <a:pPr lvl="2"/>
            <a:r>
              <a:rPr lang="en-US" sz="2800" dirty="0"/>
              <a:t>Nutrition and dietetics technician, registered (DT); </a:t>
            </a:r>
          </a:p>
          <a:p>
            <a:pPr lvl="2"/>
            <a:r>
              <a:rPr lang="en-US" sz="2800" dirty="0"/>
              <a:t>Dietitian (FDE)</a:t>
            </a:r>
            <a:endParaRPr lang="en-US" sz="2800" dirty="0">
              <a:solidFill>
                <a:srgbClr val="44546A">
                  <a:lumMod val="50000"/>
                </a:srgbClr>
              </a:solidFill>
            </a:endParaRPr>
          </a:p>
          <a:p>
            <a:endParaRPr lang="en-US" dirty="0"/>
          </a:p>
        </p:txBody>
      </p:sp>
      <p:sp>
        <p:nvSpPr>
          <p:cNvPr id="5" name="Rectangle 4">
            <a:extLst>
              <a:ext uri="{FF2B5EF4-FFF2-40B4-BE49-F238E27FC236}">
                <a16:creationId xmlns:a16="http://schemas.microsoft.com/office/drawing/2014/main" id="{5321C684-41CB-0B80-CDDF-5648E571A2AA}"/>
              </a:ext>
            </a:extLst>
          </p:cNvPr>
          <p:cNvSpPr/>
          <p:nvPr/>
        </p:nvSpPr>
        <p:spPr>
          <a:xfrm>
            <a:off x="6806045" y="202274"/>
            <a:ext cx="2182091"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3">
            <a:extLst>
              <a:ext uri="{FF2B5EF4-FFF2-40B4-BE49-F238E27FC236}">
                <a16:creationId xmlns:a16="http://schemas.microsoft.com/office/drawing/2014/main" id="{C52F67A5-6673-70E1-903D-FEFCC27A4BE6}"/>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67787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5D4-DFB3-476B-95FB-CECC32A54A6D}"/>
              </a:ext>
            </a:extLst>
          </p:cNvPr>
          <p:cNvSpPr>
            <a:spLocks noGrp="1"/>
          </p:cNvSpPr>
          <p:nvPr>
            <p:ph type="title"/>
          </p:nvPr>
        </p:nvSpPr>
        <p:spPr/>
        <p:txBody>
          <a:bodyPr>
            <a:noAutofit/>
          </a:bodyPr>
          <a:lstStyle/>
          <a:p>
            <a:r>
              <a:rPr lang="en-US" sz="3200" b="1" dirty="0">
                <a:solidFill>
                  <a:srgbClr val="663366"/>
                </a:solidFill>
              </a:rPr>
              <a:t>Required Element 3.1: Curriculum Depth and Breadth </a:t>
            </a:r>
          </a:p>
        </p:txBody>
      </p:sp>
      <p:sp>
        <p:nvSpPr>
          <p:cNvPr id="4" name="Text Placeholder 3">
            <a:extLst>
              <a:ext uri="{FF2B5EF4-FFF2-40B4-BE49-F238E27FC236}">
                <a16:creationId xmlns:a16="http://schemas.microsoft.com/office/drawing/2014/main" id="{AB949EA1-1C1D-4EC4-A2E7-2305045DB159}"/>
              </a:ext>
            </a:extLst>
          </p:cNvPr>
          <p:cNvSpPr>
            <a:spLocks noGrp="1"/>
          </p:cNvSpPr>
          <p:nvPr>
            <p:ph type="body" sz="quarter" idx="13"/>
          </p:nvPr>
        </p:nvSpPr>
        <p:spPr/>
        <p:txBody>
          <a:bodyPr/>
          <a:lstStyle/>
          <a:p>
            <a:r>
              <a:rPr lang="en-US" sz="2800" dirty="0">
                <a:solidFill>
                  <a:srgbClr val="5C4A72"/>
                </a:solidFill>
              </a:rPr>
              <a:t>Required Components (3.1.a)</a:t>
            </a:r>
          </a:p>
          <a:p>
            <a:r>
              <a:rPr lang="en-US" sz="2800" dirty="0">
                <a:solidFill>
                  <a:srgbClr val="5C4A72"/>
                </a:solidFill>
              </a:rPr>
              <a:t>Core Knowledge and Competencies (3.1.b)</a:t>
            </a:r>
          </a:p>
          <a:p>
            <a:endParaRPr lang="en-US" dirty="0"/>
          </a:p>
        </p:txBody>
      </p:sp>
      <p:sp>
        <p:nvSpPr>
          <p:cNvPr id="5" name="Rectangle 4">
            <a:extLst>
              <a:ext uri="{FF2B5EF4-FFF2-40B4-BE49-F238E27FC236}">
                <a16:creationId xmlns:a16="http://schemas.microsoft.com/office/drawing/2014/main" id="{20E4D962-1A5F-1296-318D-07B975966DE8}"/>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3">
            <a:extLst>
              <a:ext uri="{FF2B5EF4-FFF2-40B4-BE49-F238E27FC236}">
                <a16:creationId xmlns:a16="http://schemas.microsoft.com/office/drawing/2014/main" id="{E9F3F1C9-0394-B7E1-2D37-960CC63595AE}"/>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185382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5D4-DFB3-476B-95FB-CECC32A54A6D}"/>
              </a:ext>
            </a:extLst>
          </p:cNvPr>
          <p:cNvSpPr>
            <a:spLocks noGrp="1"/>
          </p:cNvSpPr>
          <p:nvPr>
            <p:ph type="title"/>
          </p:nvPr>
        </p:nvSpPr>
        <p:spPr>
          <a:xfrm>
            <a:off x="468855" y="358274"/>
            <a:ext cx="6535630" cy="800201"/>
          </a:xfrm>
        </p:spPr>
        <p:txBody>
          <a:bodyPr>
            <a:noAutofit/>
          </a:bodyPr>
          <a:lstStyle/>
          <a:p>
            <a:r>
              <a:rPr lang="en-US" sz="3200" b="1" dirty="0">
                <a:solidFill>
                  <a:srgbClr val="663366"/>
                </a:solidFill>
              </a:rPr>
              <a:t>Required Element 3.1: Curriculum Depth and Breadth </a:t>
            </a:r>
          </a:p>
        </p:txBody>
      </p:sp>
      <p:sp>
        <p:nvSpPr>
          <p:cNvPr id="3" name="Slide Number Placeholder 2">
            <a:extLst>
              <a:ext uri="{FF2B5EF4-FFF2-40B4-BE49-F238E27FC236}">
                <a16:creationId xmlns:a16="http://schemas.microsoft.com/office/drawing/2014/main" id="{D6C8FB1E-1E2D-4A10-863D-26499DA0DD34}"/>
              </a:ext>
            </a:extLst>
          </p:cNvPr>
          <p:cNvSpPr>
            <a:spLocks noGrp="1"/>
          </p:cNvSpPr>
          <p:nvPr>
            <p:ph type="sldNum" sz="quarter" idx="12"/>
          </p:nvPr>
        </p:nvSpPr>
        <p:spPr/>
        <p:txBody>
          <a:bodyPr/>
          <a:lstStyle/>
          <a:p>
            <a:r>
              <a:rPr lang="en-US" sz="900" dirty="0">
                <a:solidFill>
                  <a:schemeClr val="bg1"/>
                </a:solidFill>
              </a:rPr>
              <a:t>©ACEND 2022</a:t>
            </a:r>
          </a:p>
        </p:txBody>
      </p:sp>
      <p:sp>
        <p:nvSpPr>
          <p:cNvPr id="4" name="Text Placeholder 3">
            <a:extLst>
              <a:ext uri="{FF2B5EF4-FFF2-40B4-BE49-F238E27FC236}">
                <a16:creationId xmlns:a16="http://schemas.microsoft.com/office/drawing/2014/main" id="{AB949EA1-1C1D-4EC4-A2E7-2305045DB159}"/>
              </a:ext>
            </a:extLst>
          </p:cNvPr>
          <p:cNvSpPr>
            <a:spLocks noGrp="1"/>
          </p:cNvSpPr>
          <p:nvPr>
            <p:ph type="body" sz="quarter" idx="13"/>
          </p:nvPr>
        </p:nvSpPr>
        <p:spPr>
          <a:xfrm>
            <a:off x="290945" y="1465118"/>
            <a:ext cx="8681606" cy="4571999"/>
          </a:xfrm>
        </p:spPr>
        <p:txBody>
          <a:bodyPr>
            <a:normAutofit fontScale="85000" lnSpcReduction="20000"/>
          </a:bodyPr>
          <a:lstStyle/>
          <a:p>
            <a:pPr marL="0" indent="0">
              <a:buNone/>
            </a:pPr>
            <a:r>
              <a:rPr lang="en-US" sz="3300" b="1" dirty="0">
                <a:solidFill>
                  <a:srgbClr val="F4874B"/>
                </a:solidFill>
              </a:rPr>
              <a:t>Faculty</a:t>
            </a:r>
          </a:p>
          <a:p>
            <a:pPr lvl="1"/>
            <a:r>
              <a:rPr lang="en-US" sz="3000" dirty="0">
                <a:solidFill>
                  <a:schemeClr val="tx2">
                    <a:lumMod val="50000"/>
                  </a:schemeClr>
                </a:solidFill>
              </a:rPr>
              <a:t>Required Components </a:t>
            </a:r>
          </a:p>
          <a:p>
            <a:pPr lvl="1"/>
            <a:r>
              <a:rPr lang="en-US" sz="3000" dirty="0">
                <a:solidFill>
                  <a:schemeClr val="tx2">
                    <a:lumMod val="50000"/>
                  </a:schemeClr>
                </a:solidFill>
              </a:rPr>
              <a:t>Core Knowledge (KRDNs, KNDTs)</a:t>
            </a:r>
          </a:p>
          <a:p>
            <a:pPr lvl="1"/>
            <a:r>
              <a:rPr lang="en-US" sz="3000" dirty="0">
                <a:solidFill>
                  <a:schemeClr val="tx2">
                    <a:lumMod val="50000"/>
                  </a:schemeClr>
                </a:solidFill>
              </a:rPr>
              <a:t>Alternate Supervised Practice Hours</a:t>
            </a:r>
          </a:p>
          <a:p>
            <a:pPr lvl="2">
              <a:buFont typeface="Arial" panose="020B0604020202020204" pitchFamily="34" charset="0"/>
              <a:buChar char="•"/>
            </a:pPr>
            <a:r>
              <a:rPr lang="en-US" sz="3000" dirty="0">
                <a:solidFill>
                  <a:schemeClr val="tx2">
                    <a:lumMod val="50000"/>
                  </a:schemeClr>
                </a:solidFill>
              </a:rPr>
              <a:t>Using role play, case studies, simulation or non-professional work site activities to achieve competencies</a:t>
            </a:r>
          </a:p>
          <a:p>
            <a:pPr lvl="2">
              <a:buFont typeface="Arial" panose="020B0604020202020204" pitchFamily="34" charset="0"/>
              <a:buChar char="•"/>
            </a:pPr>
            <a:r>
              <a:rPr lang="en-US" sz="3000" dirty="0">
                <a:solidFill>
                  <a:schemeClr val="tx2">
                    <a:lumMod val="50000"/>
                  </a:schemeClr>
                </a:solidFill>
              </a:rPr>
              <a:t>CP, DT, degree-based DI only </a:t>
            </a:r>
          </a:p>
          <a:p>
            <a:pPr marL="342892" lvl="1" indent="0">
              <a:buNone/>
            </a:pPr>
            <a:endParaRPr lang="en-US" sz="1275" dirty="0">
              <a:solidFill>
                <a:schemeClr val="tx2">
                  <a:lumMod val="50000"/>
                </a:schemeClr>
              </a:solidFill>
            </a:endParaRPr>
          </a:p>
          <a:p>
            <a:pPr marL="0" indent="0">
              <a:buNone/>
            </a:pPr>
            <a:r>
              <a:rPr lang="en-US" sz="3600" b="1" dirty="0">
                <a:solidFill>
                  <a:srgbClr val="F4874B"/>
                </a:solidFill>
              </a:rPr>
              <a:t>Preceptors</a:t>
            </a:r>
          </a:p>
          <a:p>
            <a:pPr lvl="1"/>
            <a:r>
              <a:rPr lang="en-US" sz="3100" dirty="0">
                <a:solidFill>
                  <a:schemeClr val="tx2">
                    <a:lumMod val="50000"/>
                  </a:schemeClr>
                </a:solidFill>
              </a:rPr>
              <a:t>Competencies (CRDNs, CNDTs)</a:t>
            </a:r>
          </a:p>
          <a:p>
            <a:pPr marL="0" indent="0">
              <a:buNone/>
            </a:pPr>
            <a:endParaRPr lang="en-US" dirty="0"/>
          </a:p>
        </p:txBody>
      </p:sp>
      <p:sp>
        <p:nvSpPr>
          <p:cNvPr id="5" name="Rectangle 4">
            <a:extLst>
              <a:ext uri="{FF2B5EF4-FFF2-40B4-BE49-F238E27FC236}">
                <a16:creationId xmlns:a16="http://schemas.microsoft.com/office/drawing/2014/main" id="{87467710-FFA8-0166-E76A-93A690B50CED}"/>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1473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61" y="339047"/>
            <a:ext cx="7343739" cy="725903"/>
          </a:xfrm>
        </p:spPr>
        <p:txBody>
          <a:bodyPr>
            <a:normAutofit fontScale="90000"/>
          </a:bodyPr>
          <a:lstStyle/>
          <a:p>
            <a:pPr marL="0" indent="0">
              <a:buNone/>
            </a:pPr>
            <a:r>
              <a:rPr lang="en-US" sz="3200" b="1" dirty="0">
                <a:solidFill>
                  <a:srgbClr val="5C4A72"/>
                </a:solidFill>
                <a:latin typeface="+mn-lt"/>
              </a:rPr>
              <a:t>New/Revised Required Components (CP,    DPD, FDE) </a:t>
            </a:r>
          </a:p>
        </p:txBody>
      </p:sp>
      <p:sp>
        <p:nvSpPr>
          <p:cNvPr id="6" name="Content Placeholder 5"/>
          <p:cNvSpPr>
            <a:spLocks noGrp="1"/>
          </p:cNvSpPr>
          <p:nvPr>
            <p:ph idx="1"/>
          </p:nvPr>
        </p:nvSpPr>
        <p:spPr>
          <a:xfrm>
            <a:off x="266700" y="1188240"/>
            <a:ext cx="8496300" cy="4572798"/>
          </a:xfrm>
        </p:spPr>
        <p:txBody>
          <a:bodyPr>
            <a:normAutofit/>
          </a:bodyPr>
          <a:lstStyle/>
          <a:p>
            <a:endParaRPr lang="en-US" sz="2500" dirty="0">
              <a:solidFill>
                <a:schemeClr val="tx2">
                  <a:lumMod val="50000"/>
                </a:schemeClr>
              </a:solidFill>
              <a:latin typeface="+mn-lt"/>
            </a:endParaRPr>
          </a:p>
          <a:p>
            <a:endParaRPr lang="en-US" sz="2800" dirty="0">
              <a:solidFill>
                <a:schemeClr val="tx2">
                  <a:lumMod val="50000"/>
                </a:schemeClr>
              </a:solidFill>
              <a:latin typeface="+mn-lt"/>
            </a:endParaRPr>
          </a:p>
          <a:p>
            <a:endParaRPr lang="en-US" dirty="0"/>
          </a:p>
        </p:txBody>
      </p:sp>
      <p:sp>
        <p:nvSpPr>
          <p:cNvPr id="8" name="Rectangle 7">
            <a:extLst>
              <a:ext uri="{FF2B5EF4-FFF2-40B4-BE49-F238E27FC236}">
                <a16:creationId xmlns:a16="http://schemas.microsoft.com/office/drawing/2014/main" id="{93BC5573-44C4-4EC6-B13F-C13D3741351A}"/>
              </a:ext>
            </a:extLst>
          </p:cNvPr>
          <p:cNvSpPr/>
          <p:nvPr/>
        </p:nvSpPr>
        <p:spPr>
          <a:xfrm>
            <a:off x="6896100" y="215757"/>
            <a:ext cx="2073239" cy="1089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77AC2C59-DE09-4A28-8505-A94B4AB1EC4A}"/>
              </a:ext>
            </a:extLst>
          </p:cNvPr>
          <p:cNvGraphicFramePr>
            <a:graphicFrameLocks noGrp="1"/>
          </p:cNvGraphicFramePr>
          <p:nvPr/>
        </p:nvGraphicFramePr>
        <p:xfrm>
          <a:off x="209549" y="1188240"/>
          <a:ext cx="8759789" cy="5330714"/>
        </p:xfrm>
        <a:graphic>
          <a:graphicData uri="http://schemas.openxmlformats.org/drawingml/2006/table">
            <a:tbl>
              <a:tblPr firstRow="1" bandRow="1">
                <a:tableStyleId>{5C22544A-7EE6-4342-B048-85BDC9FD1C3A}</a:tableStyleId>
              </a:tblPr>
              <a:tblGrid>
                <a:gridCol w="2169351">
                  <a:extLst>
                    <a:ext uri="{9D8B030D-6E8A-4147-A177-3AD203B41FA5}">
                      <a16:colId xmlns:a16="http://schemas.microsoft.com/office/drawing/2014/main" val="454254944"/>
                    </a:ext>
                  </a:extLst>
                </a:gridCol>
                <a:gridCol w="6590438">
                  <a:extLst>
                    <a:ext uri="{9D8B030D-6E8A-4147-A177-3AD203B41FA5}">
                      <a16:colId xmlns:a16="http://schemas.microsoft.com/office/drawing/2014/main" val="3100484054"/>
                    </a:ext>
                  </a:extLst>
                </a:gridCol>
              </a:tblGrid>
              <a:tr h="700676">
                <a:tc>
                  <a:txBody>
                    <a:bodyPr/>
                    <a:lstStyle/>
                    <a:p>
                      <a:pPr algn="ctr"/>
                      <a:endParaRPr lang="en-US" dirty="0"/>
                    </a:p>
                  </a:txBody>
                  <a:tcPr>
                    <a:solidFill>
                      <a:srgbClr val="A358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Required Component </a:t>
                      </a:r>
                    </a:p>
                  </a:txBody>
                  <a:tcPr>
                    <a:solidFill>
                      <a:srgbClr val="A3586D"/>
                    </a:solidFill>
                  </a:tcPr>
                </a:tc>
                <a:extLst>
                  <a:ext uri="{0D108BD9-81ED-4DB2-BD59-A6C34878D82A}">
                    <a16:rowId xmlns:a16="http://schemas.microsoft.com/office/drawing/2014/main" val="3339154574"/>
                  </a:ext>
                </a:extLst>
              </a:tr>
              <a:tr h="831768">
                <a:tc>
                  <a:txBody>
                    <a:bodyPr/>
                    <a:lstStyle/>
                    <a:p>
                      <a:pPr algn="ctr"/>
                      <a:r>
                        <a:rPr lang="en-US" sz="1800" b="1" dirty="0"/>
                        <a:t>2</a:t>
                      </a:r>
                    </a:p>
                  </a:txBody>
                  <a:tcPr/>
                </a:tc>
                <a:tc>
                  <a:txBody>
                    <a:bodyPr/>
                    <a:lstStyle/>
                    <a:p>
                      <a:pPr lvl="0"/>
                      <a:r>
                        <a:rPr lang="en-US" sz="1800" kern="1200" dirty="0">
                          <a:solidFill>
                            <a:schemeClr val="dk1"/>
                          </a:solidFill>
                          <a:effectLst/>
                          <a:latin typeface="+mn-lt"/>
                          <a:ea typeface="+mn-ea"/>
                          <a:cs typeface="+mn-cs"/>
                        </a:rPr>
                        <a:t>Communication </a:t>
                      </a:r>
                      <a:r>
                        <a:rPr lang="en-US" sz="1800" b="1" kern="1200" dirty="0">
                          <a:solidFill>
                            <a:schemeClr val="dk1"/>
                          </a:solidFill>
                          <a:effectLst/>
                          <a:latin typeface="+mn-lt"/>
                          <a:ea typeface="+mn-ea"/>
                          <a:cs typeface="+mn-cs"/>
                        </a:rPr>
                        <a:t>and documentation skills </a:t>
                      </a:r>
                      <a:r>
                        <a:rPr lang="en-US" sz="1800" kern="1200" dirty="0">
                          <a:solidFill>
                            <a:schemeClr val="dk1"/>
                          </a:solidFill>
                          <a:effectLst/>
                          <a:latin typeface="+mn-lt"/>
                          <a:ea typeface="+mn-ea"/>
                          <a:cs typeface="+mn-cs"/>
                        </a:rPr>
                        <a:t>sufficient for entry into professional practice</a:t>
                      </a:r>
                    </a:p>
                  </a:txBody>
                  <a:tcPr/>
                </a:tc>
                <a:extLst>
                  <a:ext uri="{0D108BD9-81ED-4DB2-BD59-A6C34878D82A}">
                    <a16:rowId xmlns:a16="http://schemas.microsoft.com/office/drawing/2014/main" val="1963637812"/>
                  </a:ext>
                </a:extLst>
              </a:tr>
              <a:tr h="831768">
                <a:tc>
                  <a:txBody>
                    <a:bodyPr/>
                    <a:lstStyle/>
                    <a:p>
                      <a:pPr algn="ctr"/>
                      <a:r>
                        <a:rPr lang="en-US" sz="1800" b="1" dirty="0"/>
                        <a:t>5</a:t>
                      </a:r>
                    </a:p>
                  </a:txBody>
                  <a:tcPr/>
                </a:tc>
                <a:tc>
                  <a:txBody>
                    <a:bodyPr/>
                    <a:lstStyle/>
                    <a:p>
                      <a:pPr lvl="0"/>
                      <a:r>
                        <a:rPr lang="en-US" sz="1800" kern="1200" dirty="0">
                          <a:solidFill>
                            <a:schemeClr val="dk1"/>
                          </a:solidFill>
                          <a:effectLst/>
                          <a:latin typeface="+mn-lt"/>
                          <a:ea typeface="+mn-ea"/>
                          <a:cs typeface="+mn-cs"/>
                        </a:rPr>
                        <a:t>Principles of medical nutrition therapy, the Nutrition Care Process, </a:t>
                      </a:r>
                      <a:r>
                        <a:rPr lang="en-US" sz="1800" b="1" kern="1200" dirty="0">
                          <a:solidFill>
                            <a:schemeClr val="dk1"/>
                          </a:solidFill>
                          <a:effectLst/>
                          <a:latin typeface="+mn-lt"/>
                          <a:ea typeface="+mn-ea"/>
                          <a:cs typeface="+mn-cs"/>
                        </a:rPr>
                        <a:t>and clinical workflow elements</a:t>
                      </a:r>
                    </a:p>
                  </a:txBody>
                  <a:tcPr/>
                </a:tc>
                <a:extLst>
                  <a:ext uri="{0D108BD9-81ED-4DB2-BD59-A6C34878D82A}">
                    <a16:rowId xmlns:a16="http://schemas.microsoft.com/office/drawing/2014/main" val="2757019344"/>
                  </a:ext>
                </a:extLst>
              </a:tr>
              <a:tr h="715261">
                <a:tc>
                  <a:txBody>
                    <a:bodyPr/>
                    <a:lstStyle/>
                    <a:p>
                      <a:pPr algn="ctr"/>
                      <a:r>
                        <a:rPr lang="en-US" sz="1800" b="1" dirty="0"/>
                        <a:t>10</a:t>
                      </a:r>
                    </a:p>
                  </a:txBody>
                  <a:tcPr/>
                </a:tc>
                <a:tc>
                  <a:txBody>
                    <a:bodyPr/>
                    <a:lstStyle/>
                    <a:p>
                      <a:r>
                        <a:rPr lang="en-US" dirty="0"/>
                        <a:t>Licensure and certification </a:t>
                      </a:r>
                      <a:r>
                        <a:rPr lang="en-US" b="0" dirty="0"/>
                        <a:t>in the practice of nutrition </a:t>
                      </a:r>
                      <a:r>
                        <a:rPr lang="en-US" dirty="0"/>
                        <a:t>and dietetics</a:t>
                      </a:r>
                    </a:p>
                  </a:txBody>
                  <a:tcPr/>
                </a:tc>
                <a:extLst>
                  <a:ext uri="{0D108BD9-81ED-4DB2-BD59-A6C34878D82A}">
                    <a16:rowId xmlns:a16="http://schemas.microsoft.com/office/drawing/2014/main" val="3266870326"/>
                  </a:ext>
                </a:extLst>
              </a:tr>
              <a:tr h="481897">
                <a:tc>
                  <a:txBody>
                    <a:bodyPr/>
                    <a:lstStyle/>
                    <a:p>
                      <a:pPr algn="ctr"/>
                      <a:r>
                        <a:rPr lang="en-US" sz="1800" b="1" dirty="0"/>
                        <a:t>11</a:t>
                      </a:r>
                    </a:p>
                  </a:txBody>
                  <a:tcPr/>
                </a:tc>
                <a:tc>
                  <a:txBody>
                    <a:bodyPr/>
                    <a:lstStyle/>
                    <a:p>
                      <a:r>
                        <a:rPr lang="en-US" dirty="0"/>
                        <a:t>Individual National Provider Identifier (NPI)</a:t>
                      </a:r>
                    </a:p>
                  </a:txBody>
                  <a:tcPr/>
                </a:tc>
                <a:extLst>
                  <a:ext uri="{0D108BD9-81ED-4DB2-BD59-A6C34878D82A}">
                    <a16:rowId xmlns:a16="http://schemas.microsoft.com/office/drawing/2014/main" val="3859792721"/>
                  </a:ext>
                </a:extLst>
              </a:tr>
              <a:tr h="481897">
                <a:tc>
                  <a:txBody>
                    <a:bodyPr/>
                    <a:lstStyle/>
                    <a:p>
                      <a:pPr algn="ctr"/>
                      <a:r>
                        <a:rPr lang="en-US" sz="1800" b="1" dirty="0"/>
                        <a:t>14</a:t>
                      </a:r>
                    </a:p>
                  </a:txBody>
                  <a:tcPr/>
                </a:tc>
                <a:tc>
                  <a:txBody>
                    <a:bodyPr/>
                    <a:lstStyle/>
                    <a:p>
                      <a:r>
                        <a:rPr lang="en-US" dirty="0"/>
                        <a:t>Added global nutrition </a:t>
                      </a:r>
                    </a:p>
                  </a:txBody>
                  <a:tcPr/>
                </a:tc>
                <a:extLst>
                  <a:ext uri="{0D108BD9-81ED-4DB2-BD59-A6C34878D82A}">
                    <a16:rowId xmlns:a16="http://schemas.microsoft.com/office/drawing/2014/main" val="1956091484"/>
                  </a:ext>
                </a:extLst>
              </a:tr>
              <a:tr h="486675">
                <a:tc>
                  <a:txBody>
                    <a:bodyPr/>
                    <a:lstStyle/>
                    <a:p>
                      <a:pPr algn="ctr"/>
                      <a:r>
                        <a:rPr lang="en-US" sz="1800" b="1"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Removed nutritional genomics (CP, FDE)</a:t>
                      </a:r>
                    </a:p>
                  </a:txBody>
                  <a:tcPr/>
                </a:tc>
                <a:extLst>
                  <a:ext uri="{0D108BD9-81ED-4DB2-BD59-A6C34878D82A}">
                    <a16:rowId xmlns:a16="http://schemas.microsoft.com/office/drawing/2014/main" val="3922067714"/>
                  </a:ext>
                </a:extLst>
              </a:tr>
              <a:tr h="400386">
                <a:tc>
                  <a:txBody>
                    <a:bodyPr/>
                    <a:lstStyle/>
                    <a:p>
                      <a:pPr algn="ctr"/>
                      <a:r>
                        <a:rPr lang="en-US" sz="1800" b="1"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Cultural humility, self-reflection, and diversity, equity and inclusion</a:t>
                      </a:r>
                    </a:p>
                  </a:txBody>
                  <a:tcPr/>
                </a:tc>
                <a:extLst>
                  <a:ext uri="{0D108BD9-81ED-4DB2-BD59-A6C34878D82A}">
                    <a16:rowId xmlns:a16="http://schemas.microsoft.com/office/drawing/2014/main" val="2922219820"/>
                  </a:ext>
                </a:extLst>
              </a:tr>
              <a:tr h="400386">
                <a:tc>
                  <a:txBody>
                    <a:bodyPr/>
                    <a:lstStyle/>
                    <a:p>
                      <a:pPr algn="ctr"/>
                      <a:r>
                        <a:rPr lang="en-US" sz="1800" b="1"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Human behavior, psychology, sociology </a:t>
                      </a:r>
                      <a:r>
                        <a:rPr lang="en-US" sz="1800" b="1" kern="1200" dirty="0">
                          <a:solidFill>
                            <a:schemeClr val="dk1"/>
                          </a:solidFill>
                          <a:effectLst/>
                          <a:latin typeface="+mn-lt"/>
                          <a:ea typeface="+mn-ea"/>
                          <a:cs typeface="+mn-cs"/>
                        </a:rPr>
                        <a:t>or</a:t>
                      </a:r>
                      <a:r>
                        <a:rPr lang="en-US" sz="1800" kern="1200" dirty="0">
                          <a:solidFill>
                            <a:schemeClr val="dk1"/>
                          </a:solidFill>
                          <a:effectLst/>
                          <a:latin typeface="+mn-lt"/>
                          <a:ea typeface="+mn-ea"/>
                          <a:cs typeface="+mn-cs"/>
                        </a:rPr>
                        <a:t> anthropology</a:t>
                      </a:r>
                    </a:p>
                  </a:txBody>
                  <a:tcPr/>
                </a:tc>
                <a:extLst>
                  <a:ext uri="{0D108BD9-81ED-4DB2-BD59-A6C34878D82A}">
                    <a16:rowId xmlns:a16="http://schemas.microsoft.com/office/drawing/2014/main" val="151205072"/>
                  </a:ext>
                </a:extLst>
              </a:tr>
            </a:tbl>
          </a:graphicData>
        </a:graphic>
      </p:graphicFrame>
      <p:sp>
        <p:nvSpPr>
          <p:cNvPr id="7" name="Slide Number Placeholder 3">
            <a:extLst>
              <a:ext uri="{FF2B5EF4-FFF2-40B4-BE49-F238E27FC236}">
                <a16:creationId xmlns:a16="http://schemas.microsoft.com/office/drawing/2014/main" id="{A67A02B3-44E4-44E5-AE62-0E3D43F5A49A}"/>
              </a:ext>
            </a:extLst>
          </p:cNvPr>
          <p:cNvSpPr>
            <a:spLocks noGrp="1"/>
          </p:cNvSpPr>
          <p:nvPr>
            <p:ph type="sldNum" sz="quarter" idx="12"/>
          </p:nvPr>
        </p:nvSpPr>
        <p:spPr>
          <a:xfrm>
            <a:off x="6705600" y="6492875"/>
            <a:ext cx="2057400" cy="365125"/>
          </a:xfrm>
        </p:spPr>
        <p:txBody>
          <a:bodyPr/>
          <a:lstStyle/>
          <a:p>
            <a:r>
              <a:rPr lang="en-US" dirty="0"/>
              <a:t>©ACEND 2022</a:t>
            </a:r>
          </a:p>
        </p:txBody>
      </p:sp>
    </p:spTree>
    <p:custDataLst>
      <p:tags r:id="rId1"/>
    </p:custDataLst>
    <p:extLst>
      <p:ext uri="{BB962C8B-B14F-4D97-AF65-F5344CB8AC3E}">
        <p14:creationId xmlns:p14="http://schemas.microsoft.com/office/powerpoint/2010/main" val="267257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61" y="339047"/>
            <a:ext cx="7343739" cy="725903"/>
          </a:xfrm>
        </p:spPr>
        <p:txBody>
          <a:bodyPr>
            <a:normAutofit/>
          </a:bodyPr>
          <a:lstStyle/>
          <a:p>
            <a:pPr marL="0" indent="0">
              <a:buNone/>
            </a:pPr>
            <a:r>
              <a:rPr lang="en-US" sz="3000" b="1" dirty="0">
                <a:solidFill>
                  <a:srgbClr val="5C4A72"/>
                </a:solidFill>
                <a:latin typeface="+mn-lt"/>
              </a:rPr>
              <a:t>New/Revised Required Components (DT)</a:t>
            </a:r>
          </a:p>
        </p:txBody>
      </p:sp>
      <p:sp>
        <p:nvSpPr>
          <p:cNvPr id="6" name="Content Placeholder 5"/>
          <p:cNvSpPr>
            <a:spLocks noGrp="1"/>
          </p:cNvSpPr>
          <p:nvPr>
            <p:ph idx="1"/>
          </p:nvPr>
        </p:nvSpPr>
        <p:spPr>
          <a:xfrm>
            <a:off x="266700" y="1188240"/>
            <a:ext cx="8496300" cy="4572798"/>
          </a:xfrm>
        </p:spPr>
        <p:txBody>
          <a:bodyPr>
            <a:normAutofit/>
          </a:bodyPr>
          <a:lstStyle/>
          <a:p>
            <a:endParaRPr lang="en-US" sz="2500" dirty="0">
              <a:solidFill>
                <a:schemeClr val="tx2">
                  <a:lumMod val="50000"/>
                </a:schemeClr>
              </a:solidFill>
              <a:latin typeface="+mn-lt"/>
            </a:endParaRPr>
          </a:p>
          <a:p>
            <a:endParaRPr lang="en-US" sz="2800" dirty="0">
              <a:solidFill>
                <a:schemeClr val="tx2">
                  <a:lumMod val="50000"/>
                </a:schemeClr>
              </a:solidFill>
              <a:latin typeface="+mn-lt"/>
            </a:endParaRPr>
          </a:p>
          <a:p>
            <a:endParaRPr lang="en-US" dirty="0"/>
          </a:p>
        </p:txBody>
      </p:sp>
      <p:sp>
        <p:nvSpPr>
          <p:cNvPr id="8" name="Rectangle 7">
            <a:extLst>
              <a:ext uri="{FF2B5EF4-FFF2-40B4-BE49-F238E27FC236}">
                <a16:creationId xmlns:a16="http://schemas.microsoft.com/office/drawing/2014/main" id="{93BC5573-44C4-4EC6-B13F-C13D3741351A}"/>
              </a:ext>
            </a:extLst>
          </p:cNvPr>
          <p:cNvSpPr/>
          <p:nvPr/>
        </p:nvSpPr>
        <p:spPr>
          <a:xfrm>
            <a:off x="6921500" y="215757"/>
            <a:ext cx="2047839" cy="1181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77AC2C59-DE09-4A28-8505-A94B4AB1EC4A}"/>
              </a:ext>
            </a:extLst>
          </p:cNvPr>
          <p:cNvGraphicFramePr>
            <a:graphicFrameLocks noGrp="1"/>
          </p:cNvGraphicFramePr>
          <p:nvPr/>
        </p:nvGraphicFramePr>
        <p:xfrm>
          <a:off x="152400" y="1683540"/>
          <a:ext cx="8610600" cy="2357417"/>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454254944"/>
                    </a:ext>
                  </a:extLst>
                </a:gridCol>
                <a:gridCol w="6489700">
                  <a:extLst>
                    <a:ext uri="{9D8B030D-6E8A-4147-A177-3AD203B41FA5}">
                      <a16:colId xmlns:a16="http://schemas.microsoft.com/office/drawing/2014/main" val="3100484054"/>
                    </a:ext>
                  </a:extLst>
                </a:gridCol>
              </a:tblGrid>
              <a:tr h="706325">
                <a:tc>
                  <a:txBody>
                    <a:bodyPr/>
                    <a:lstStyle/>
                    <a:p>
                      <a:pPr algn="ctr"/>
                      <a:endParaRPr lang="en-US" dirty="0"/>
                    </a:p>
                  </a:txBody>
                  <a:tcPr>
                    <a:solidFill>
                      <a:srgbClr val="A358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Required Component </a:t>
                      </a:r>
                    </a:p>
                  </a:txBody>
                  <a:tcPr>
                    <a:solidFill>
                      <a:srgbClr val="A3586D"/>
                    </a:solidFill>
                  </a:tcPr>
                </a:tc>
                <a:extLst>
                  <a:ext uri="{0D108BD9-81ED-4DB2-BD59-A6C34878D82A}">
                    <a16:rowId xmlns:a16="http://schemas.microsoft.com/office/drawing/2014/main" val="3339154574"/>
                  </a:ext>
                </a:extLst>
              </a:tr>
              <a:tr h="505506">
                <a:tc>
                  <a:txBody>
                    <a:bodyPr/>
                    <a:lstStyle/>
                    <a:p>
                      <a:pPr algn="ctr"/>
                      <a:r>
                        <a:rPr lang="en-US"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Principles of applied food science, food safety and sanitation and principles and techniques of food preparation</a:t>
                      </a:r>
                    </a:p>
                  </a:txBody>
                  <a:tcPr/>
                </a:tc>
                <a:extLst>
                  <a:ext uri="{0D108BD9-81ED-4DB2-BD59-A6C34878D82A}">
                    <a16:rowId xmlns:a16="http://schemas.microsoft.com/office/drawing/2014/main" val="1963637812"/>
                  </a:ext>
                </a:extLst>
              </a:tr>
              <a:tr h="505506">
                <a:tc>
                  <a:txBody>
                    <a:bodyPr/>
                    <a:lstStyle/>
                    <a:p>
                      <a:pPr algn="ctr"/>
                      <a:r>
                        <a:rPr lang="en-US" sz="1800" b="1"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Cultural humility, self-reflection, and diversity, equity and inclusion</a:t>
                      </a:r>
                    </a:p>
                  </a:txBody>
                  <a:tcPr/>
                </a:tc>
                <a:extLst>
                  <a:ext uri="{0D108BD9-81ED-4DB2-BD59-A6C34878D82A}">
                    <a16:rowId xmlns:a16="http://schemas.microsoft.com/office/drawing/2014/main" val="2757019344"/>
                  </a:ext>
                </a:extLst>
              </a:tr>
              <a:tr h="505506">
                <a:tc>
                  <a:txBody>
                    <a:bodyPr/>
                    <a:lstStyle/>
                    <a:p>
                      <a:pPr algn="ctr"/>
                      <a:r>
                        <a:rPr lang="en-US" sz="1800" b="1"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Human behavior, psychology, sociology </a:t>
                      </a:r>
                      <a:r>
                        <a:rPr lang="en-US" sz="1800" b="1" kern="1200" dirty="0">
                          <a:solidFill>
                            <a:schemeClr val="dk1"/>
                          </a:solidFill>
                          <a:effectLst/>
                          <a:latin typeface="+mn-lt"/>
                          <a:ea typeface="+mn-ea"/>
                          <a:cs typeface="+mn-cs"/>
                        </a:rPr>
                        <a:t>or</a:t>
                      </a:r>
                      <a:r>
                        <a:rPr lang="en-US" sz="1800" kern="1200" dirty="0">
                          <a:solidFill>
                            <a:schemeClr val="dk1"/>
                          </a:solidFill>
                          <a:effectLst/>
                          <a:latin typeface="+mn-lt"/>
                          <a:ea typeface="+mn-ea"/>
                          <a:cs typeface="+mn-cs"/>
                        </a:rPr>
                        <a:t> anthropology</a:t>
                      </a:r>
                    </a:p>
                  </a:txBody>
                  <a:tcPr/>
                </a:tc>
                <a:extLst>
                  <a:ext uri="{0D108BD9-81ED-4DB2-BD59-A6C34878D82A}">
                    <a16:rowId xmlns:a16="http://schemas.microsoft.com/office/drawing/2014/main" val="3266870326"/>
                  </a:ext>
                </a:extLst>
              </a:tr>
            </a:tbl>
          </a:graphicData>
        </a:graphic>
      </p:graphicFrame>
      <p:sp>
        <p:nvSpPr>
          <p:cNvPr id="7" name="Slide Number Placeholder 3">
            <a:extLst>
              <a:ext uri="{FF2B5EF4-FFF2-40B4-BE49-F238E27FC236}">
                <a16:creationId xmlns:a16="http://schemas.microsoft.com/office/drawing/2014/main" id="{1101DB8D-0BE0-4C8B-BC2A-3C9FECDEA7EC}"/>
              </a:ext>
            </a:extLst>
          </p:cNvPr>
          <p:cNvSpPr>
            <a:spLocks noGrp="1"/>
          </p:cNvSpPr>
          <p:nvPr>
            <p:ph type="sldNum" sz="quarter" idx="12"/>
          </p:nvPr>
        </p:nvSpPr>
        <p:spPr>
          <a:xfrm>
            <a:off x="6705600" y="6351720"/>
            <a:ext cx="2057400" cy="365125"/>
          </a:xfrm>
        </p:spPr>
        <p:txBody>
          <a:bodyPr/>
          <a:lstStyle/>
          <a:p>
            <a:r>
              <a:rPr lang="en-US" dirty="0"/>
              <a:t>©ACEND 2022</a:t>
            </a:r>
          </a:p>
        </p:txBody>
      </p:sp>
    </p:spTree>
    <p:custDataLst>
      <p:tags r:id="rId1"/>
    </p:custDataLst>
    <p:extLst>
      <p:ext uri="{BB962C8B-B14F-4D97-AF65-F5344CB8AC3E}">
        <p14:creationId xmlns:p14="http://schemas.microsoft.com/office/powerpoint/2010/main" val="36141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CB5C-A89E-4BDC-ADA4-0BA517F28469}"/>
              </a:ext>
            </a:extLst>
          </p:cNvPr>
          <p:cNvSpPr>
            <a:spLocks noGrp="1"/>
          </p:cNvSpPr>
          <p:nvPr>
            <p:ph type="title"/>
          </p:nvPr>
        </p:nvSpPr>
        <p:spPr/>
        <p:txBody>
          <a:bodyPr>
            <a:normAutofit/>
          </a:bodyPr>
          <a:lstStyle/>
          <a:p>
            <a:r>
              <a:rPr lang="en-US" sz="3200" b="1" dirty="0">
                <a:solidFill>
                  <a:schemeClr val="tx2">
                    <a:lumMod val="50000"/>
                  </a:schemeClr>
                </a:solidFill>
              </a:rPr>
              <a:t>Objectives</a:t>
            </a:r>
            <a:endParaRPr lang="en-US" sz="3200" b="1" dirty="0"/>
          </a:p>
        </p:txBody>
      </p:sp>
      <p:sp>
        <p:nvSpPr>
          <p:cNvPr id="3" name="Text Placeholder 2">
            <a:extLst>
              <a:ext uri="{FF2B5EF4-FFF2-40B4-BE49-F238E27FC236}">
                <a16:creationId xmlns:a16="http://schemas.microsoft.com/office/drawing/2014/main" id="{DF912E50-DC34-4206-80E8-2AF168FABB69}"/>
              </a:ext>
            </a:extLst>
          </p:cNvPr>
          <p:cNvSpPr>
            <a:spLocks noGrp="1"/>
          </p:cNvSpPr>
          <p:nvPr>
            <p:ph type="body" sz="quarter" idx="13"/>
          </p:nvPr>
        </p:nvSpPr>
        <p:spPr>
          <a:xfrm>
            <a:off x="207819" y="1433945"/>
            <a:ext cx="8478982" cy="4030541"/>
          </a:xfrm>
        </p:spPr>
        <p:txBody>
          <a:bodyPr>
            <a:normAutofit/>
          </a:bodyPr>
          <a:lstStyle/>
          <a:p>
            <a:pPr marL="0" indent="0">
              <a:buNone/>
            </a:pPr>
            <a:r>
              <a:rPr lang="en-US" sz="2400" dirty="0">
                <a:solidFill>
                  <a:srgbClr val="F4874B"/>
                </a:solidFill>
              </a:rPr>
              <a:t>As a result of completing this training, you should be able to do the following:</a:t>
            </a:r>
          </a:p>
          <a:p>
            <a:pPr lvl="1">
              <a:buFont typeface="Arial" panose="020B0604020202020204" pitchFamily="34" charset="0"/>
              <a:buChar char="•"/>
            </a:pPr>
            <a:r>
              <a:rPr lang="en-US" sz="2400" dirty="0">
                <a:solidFill>
                  <a:schemeClr val="tx2">
                    <a:lumMod val="50000"/>
                  </a:schemeClr>
                </a:solidFill>
              </a:rPr>
              <a:t>Explain ACEND’s relationship to The Academy and its role in the accreditation process</a:t>
            </a:r>
          </a:p>
          <a:p>
            <a:pPr lvl="1">
              <a:buFont typeface="Arial" panose="020B0604020202020204" pitchFamily="34" charset="0"/>
              <a:buChar char="•"/>
            </a:pPr>
            <a:r>
              <a:rPr lang="en-US" sz="2400" dirty="0">
                <a:solidFill>
                  <a:schemeClr val="tx2">
                    <a:lumMod val="50000"/>
                  </a:schemeClr>
                </a:solidFill>
              </a:rPr>
              <a:t>Describe the roles of the program director, faculty and preceptors in the accreditation process</a:t>
            </a:r>
          </a:p>
          <a:p>
            <a:pPr lvl="1">
              <a:buFont typeface="Arial" panose="020B0604020202020204" pitchFamily="34" charset="0"/>
              <a:buChar char="•"/>
            </a:pPr>
            <a:r>
              <a:rPr lang="en-US" sz="2400" dirty="0">
                <a:solidFill>
                  <a:schemeClr val="tx2">
                    <a:lumMod val="50000"/>
                  </a:schemeClr>
                </a:solidFill>
              </a:rPr>
              <a:t>Identify key ACEND 2022 and Future Education Model (FEM) Accreditation Standards and Required Elements that are relevant to faculty and preceptors</a:t>
            </a:r>
          </a:p>
          <a:p>
            <a:endParaRPr lang="en-US" dirty="0"/>
          </a:p>
        </p:txBody>
      </p:sp>
      <p:sp>
        <p:nvSpPr>
          <p:cNvPr id="4" name="Slide Number Placeholder 3">
            <a:extLst>
              <a:ext uri="{FF2B5EF4-FFF2-40B4-BE49-F238E27FC236}">
                <a16:creationId xmlns:a16="http://schemas.microsoft.com/office/drawing/2014/main" id="{BB9FEF1C-DEA5-4E56-8551-80CCA250E8FF}"/>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
        <p:nvSpPr>
          <p:cNvPr id="5" name="Rectangle 4">
            <a:extLst>
              <a:ext uri="{FF2B5EF4-FFF2-40B4-BE49-F238E27FC236}">
                <a16:creationId xmlns:a16="http://schemas.microsoft.com/office/drawing/2014/main" id="{987AA547-914E-E2CD-B1BE-F40FF83331BF}"/>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24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7CB234-7EA6-4117-A262-63402CDD3B8D}"/>
              </a:ext>
            </a:extLst>
          </p:cNvPr>
          <p:cNvSpPr/>
          <p:nvPr/>
        </p:nvSpPr>
        <p:spPr>
          <a:xfrm>
            <a:off x="6705600" y="215757"/>
            <a:ext cx="2263739" cy="1089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 screenshot&#10;&#10;Description automatically generated">
            <a:extLst>
              <a:ext uri="{FF2B5EF4-FFF2-40B4-BE49-F238E27FC236}">
                <a16:creationId xmlns:a16="http://schemas.microsoft.com/office/drawing/2014/main" id="{E40E7A5F-06F8-49AF-AF98-3818A28CFF0D}"/>
              </a:ext>
            </a:extLst>
          </p:cNvPr>
          <p:cNvPicPr>
            <a:picLocks noChangeAspect="1"/>
          </p:cNvPicPr>
          <p:nvPr/>
        </p:nvPicPr>
        <p:blipFill>
          <a:blip r:embed="rId3"/>
          <a:stretch>
            <a:fillRect/>
          </a:stretch>
        </p:blipFill>
        <p:spPr>
          <a:xfrm>
            <a:off x="716029" y="1208580"/>
            <a:ext cx="7703655" cy="2862844"/>
          </a:xfrm>
          <a:prstGeom prst="rect">
            <a:avLst/>
          </a:prstGeom>
          <a:ln w="76200">
            <a:solidFill>
              <a:srgbClr val="5C4A72"/>
            </a:solidFill>
          </a:ln>
        </p:spPr>
      </p:pic>
      <p:sp>
        <p:nvSpPr>
          <p:cNvPr id="17" name="Callout: Line 16">
            <a:extLst>
              <a:ext uri="{FF2B5EF4-FFF2-40B4-BE49-F238E27FC236}">
                <a16:creationId xmlns:a16="http://schemas.microsoft.com/office/drawing/2014/main" id="{21C9A6AD-EB9F-40AF-A144-81A6BC556FA1}"/>
              </a:ext>
            </a:extLst>
          </p:cNvPr>
          <p:cNvSpPr/>
          <p:nvPr/>
        </p:nvSpPr>
        <p:spPr>
          <a:xfrm>
            <a:off x="1184371" y="197319"/>
            <a:ext cx="3053666" cy="831456"/>
          </a:xfrm>
          <a:prstGeom prst="borderCallout1">
            <a:avLst>
              <a:gd name="adj1" fmla="val 112915"/>
              <a:gd name="adj2" fmla="val 119490"/>
              <a:gd name="adj3" fmla="val 61281"/>
              <a:gd name="adj4" fmla="val 103510"/>
            </a:avLst>
          </a:prstGeom>
          <a:gradFill flip="none" rotWithShape="1">
            <a:gsLst>
              <a:gs pos="0">
                <a:srgbClr val="5C4A72">
                  <a:tint val="66000"/>
                  <a:satMod val="160000"/>
                </a:srgbClr>
              </a:gs>
              <a:gs pos="50000">
                <a:srgbClr val="5C4A72">
                  <a:tint val="44500"/>
                  <a:satMod val="160000"/>
                </a:srgbClr>
              </a:gs>
              <a:gs pos="100000">
                <a:srgbClr val="5C4A72">
                  <a:tint val="23500"/>
                  <a:satMod val="160000"/>
                </a:srgbClr>
              </a:gs>
            </a:gsLst>
            <a:lin ang="0" scaled="1"/>
            <a:tileRect/>
          </a:gradFill>
          <a:ln w="57150">
            <a:solidFill>
              <a:srgbClr val="5C4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Clinical Skills CRDNS</a:t>
            </a:r>
          </a:p>
        </p:txBody>
      </p:sp>
      <p:sp>
        <p:nvSpPr>
          <p:cNvPr id="18" name="TextBox 17">
            <a:extLst>
              <a:ext uri="{FF2B5EF4-FFF2-40B4-BE49-F238E27FC236}">
                <a16:creationId xmlns:a16="http://schemas.microsoft.com/office/drawing/2014/main" id="{4D439399-8143-41C8-80EC-7CBE803EE14D}"/>
              </a:ext>
            </a:extLst>
          </p:cNvPr>
          <p:cNvSpPr txBox="1"/>
          <p:nvPr/>
        </p:nvSpPr>
        <p:spPr>
          <a:xfrm>
            <a:off x="37577" y="5103674"/>
            <a:ext cx="9060558" cy="1754326"/>
          </a:xfrm>
          <a:prstGeom prst="rect">
            <a:avLst/>
          </a:prstGeom>
          <a:gradFill flip="none" rotWithShape="1">
            <a:gsLst>
              <a:gs pos="0">
                <a:srgbClr val="5C4A72">
                  <a:tint val="66000"/>
                  <a:satMod val="160000"/>
                </a:srgbClr>
              </a:gs>
              <a:gs pos="50000">
                <a:srgbClr val="5C4A72">
                  <a:tint val="44500"/>
                  <a:satMod val="160000"/>
                </a:srgbClr>
              </a:gs>
              <a:gs pos="100000">
                <a:srgbClr val="5C4A72">
                  <a:tint val="23500"/>
                  <a:satMod val="160000"/>
                </a:srgbClr>
              </a:gs>
            </a:gsLst>
            <a:lin ang="2700000" scaled="1"/>
            <a:tileRect/>
          </a:gradFill>
          <a:ln w="76200">
            <a:solidFill>
              <a:srgbClr val="5C4A72"/>
            </a:solidFill>
          </a:ln>
        </p:spPr>
        <p:txBody>
          <a:bodyPr wrap="square">
            <a:spAutoFit/>
          </a:bodyPr>
          <a:lstStyle/>
          <a:p>
            <a:pPr marL="342900" lvl="1" algn="ctr">
              <a:buClr>
                <a:schemeClr val="accent5"/>
              </a:buClr>
            </a:pPr>
            <a:r>
              <a:rPr lang="en-US" sz="2800" b="1" dirty="0">
                <a:solidFill>
                  <a:srgbClr val="5C4A72"/>
                </a:solidFill>
                <a:latin typeface="Myriad Pro" panose="020B0503030403020204" pitchFamily="34" charset="0"/>
                <a:cs typeface="Calibri" panose="020F0502020204030204" pitchFamily="34" charset="0"/>
              </a:rPr>
              <a:t>GUIDANCE</a:t>
            </a:r>
          </a:p>
          <a:p>
            <a:pPr marL="342900" lvl="1">
              <a:buClr>
                <a:schemeClr val="accent5"/>
              </a:buClr>
            </a:pPr>
            <a:r>
              <a:rPr lang="en-US" sz="2000" dirty="0">
                <a:effectLst/>
                <a:latin typeface="Calibri" panose="020F0502020204030204" pitchFamily="34" charset="0"/>
                <a:ea typeface="Calibri" panose="020F0502020204030204" pitchFamily="34" charset="0"/>
                <a:cs typeface="Calibri" panose="020F0502020204030204" pitchFamily="34" charset="0"/>
              </a:rPr>
              <a:t>Programs must either have </a:t>
            </a:r>
            <a:r>
              <a:rPr lang="en-US" sz="2000" dirty="0">
                <a:latin typeface="Calibri" panose="020F0502020204030204" pitchFamily="34" charset="0"/>
                <a:ea typeface="Calibri" panose="020F0502020204030204" pitchFamily="34" charset="0"/>
                <a:cs typeface="Calibri" panose="020F0502020204030204" pitchFamily="34" charset="0"/>
              </a:rPr>
              <a:t>KRDN 3.4 and CRDNs </a:t>
            </a:r>
            <a:r>
              <a:rPr lang="en-US" sz="2000" dirty="0">
                <a:effectLst/>
                <a:latin typeface="Calibri" panose="020F0502020204030204" pitchFamily="34" charset="0"/>
                <a:ea typeface="Calibri" panose="020F0502020204030204" pitchFamily="34" charset="0"/>
                <a:cs typeface="Calibri" panose="020F0502020204030204" pitchFamily="34" charset="0"/>
              </a:rPr>
              <a:t>3.3-3.6 implemented by June 1, 2022 or programs must show evidence of plans for implementation such as meeting minutes where implementation is discussed. After December 31, 2023 programs must have these competencies fully implemented within the curriculum</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Myriad Pro" panose="020B050303040302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9C974D9-F2A0-4F2F-865B-0B2464BBE899}"/>
              </a:ext>
            </a:extLst>
          </p:cNvPr>
          <p:cNvPicPr>
            <a:picLocks noChangeAspect="1"/>
          </p:cNvPicPr>
          <p:nvPr/>
        </p:nvPicPr>
        <p:blipFill>
          <a:blip r:embed="rId4"/>
          <a:stretch>
            <a:fillRect/>
          </a:stretch>
        </p:blipFill>
        <p:spPr>
          <a:xfrm>
            <a:off x="716029" y="4246423"/>
            <a:ext cx="7652167" cy="742435"/>
          </a:xfrm>
          <a:prstGeom prst="rect">
            <a:avLst/>
          </a:prstGeom>
          <a:ln w="57150">
            <a:solidFill>
              <a:srgbClr val="5C4A72"/>
            </a:solidFill>
          </a:ln>
        </p:spPr>
      </p:pic>
    </p:spTree>
    <p:extLst>
      <p:ext uri="{BB962C8B-B14F-4D97-AF65-F5344CB8AC3E}">
        <p14:creationId xmlns:p14="http://schemas.microsoft.com/office/powerpoint/2010/main" val="82281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773" y="215757"/>
            <a:ext cx="6741045" cy="712498"/>
          </a:xfrm>
        </p:spPr>
        <p:txBody>
          <a:bodyPr>
            <a:normAutofit/>
          </a:bodyPr>
          <a:lstStyle/>
          <a:p>
            <a:r>
              <a:rPr lang="en-US" sz="3200" b="1" dirty="0">
                <a:latin typeface="+mn-lt"/>
              </a:rPr>
              <a:t>Clinical Skills Competencies Examples</a:t>
            </a:r>
          </a:p>
        </p:txBody>
      </p:sp>
      <p:sp>
        <p:nvSpPr>
          <p:cNvPr id="6" name="Content Placeholder 5"/>
          <p:cNvSpPr>
            <a:spLocks noGrp="1"/>
          </p:cNvSpPr>
          <p:nvPr>
            <p:ph idx="1"/>
          </p:nvPr>
        </p:nvSpPr>
        <p:spPr>
          <a:xfrm>
            <a:off x="179798" y="928255"/>
            <a:ext cx="8784404" cy="5643467"/>
          </a:xfrm>
        </p:spPr>
        <p:txBody>
          <a:bodyPr>
            <a:normAutofit fontScale="92500" lnSpcReduction="20000"/>
          </a:bodyPr>
          <a:lstStyle/>
          <a:p>
            <a:r>
              <a:rPr lang="en-US" sz="2800" b="1" dirty="0">
                <a:solidFill>
                  <a:srgbClr val="5C4A72"/>
                </a:solidFill>
                <a:latin typeface="+mn-lt"/>
              </a:rPr>
              <a:t>CRDN 3.3/KRDN 3.4: Perform/Practice routine                 health screenings</a:t>
            </a:r>
          </a:p>
          <a:p>
            <a:pPr lvl="1"/>
            <a:r>
              <a:rPr lang="en-US" sz="2600" dirty="0">
                <a:solidFill>
                  <a:srgbClr val="5C4A72"/>
                </a:solidFill>
                <a:latin typeface="+mn-lt"/>
              </a:rPr>
              <a:t>Performed with a real-life patient or simulation or students/ interns perform these on other students/interns </a:t>
            </a:r>
          </a:p>
          <a:p>
            <a:r>
              <a:rPr lang="en-US" sz="2800" b="1" dirty="0">
                <a:solidFill>
                  <a:srgbClr val="5C4A72"/>
                </a:solidFill>
                <a:latin typeface="+mn-lt"/>
              </a:rPr>
              <a:t>CRDN 3.4: Provide instructions for self-monitoring blood glucose</a:t>
            </a:r>
          </a:p>
          <a:p>
            <a:pPr lvl="1"/>
            <a:r>
              <a:rPr lang="en-US" sz="2600" dirty="0">
                <a:solidFill>
                  <a:srgbClr val="5C4A72"/>
                </a:solidFill>
                <a:latin typeface="+mn-lt"/>
              </a:rPr>
              <a:t>Performed with real-life patients, in an outpatient group classroom setting, or in a simulation </a:t>
            </a:r>
          </a:p>
          <a:p>
            <a:r>
              <a:rPr lang="en-US" sz="2800" b="1" dirty="0">
                <a:solidFill>
                  <a:srgbClr val="5C4A72"/>
                </a:solidFill>
                <a:latin typeface="+mn-lt"/>
              </a:rPr>
              <a:t>CRDN 3.5: Explain the steps and observe the placement of a nasogastric or nasoenteric feeding tube</a:t>
            </a:r>
          </a:p>
          <a:p>
            <a:pPr lvl="1"/>
            <a:r>
              <a:rPr lang="en-US" sz="2600" dirty="0">
                <a:solidFill>
                  <a:srgbClr val="5C4A72"/>
                </a:solidFill>
                <a:latin typeface="+mn-lt"/>
              </a:rPr>
              <a:t>Observation done in a real setting or recording, and students/ interns can then explain the steps to someone else </a:t>
            </a:r>
          </a:p>
          <a:p>
            <a:r>
              <a:rPr lang="en-US" sz="2800" b="1" dirty="0">
                <a:solidFill>
                  <a:srgbClr val="5C4A72"/>
                </a:solidFill>
                <a:latin typeface="+mn-lt"/>
              </a:rPr>
              <a:t>CRDN 3.6: Conduct a swallow screen and refer to appropriate professional for full swallow evaluation</a:t>
            </a:r>
          </a:p>
          <a:p>
            <a:pPr lvl="1"/>
            <a:r>
              <a:rPr lang="en-US" sz="2600" dirty="0">
                <a:solidFill>
                  <a:srgbClr val="5C4A72"/>
                </a:solidFill>
                <a:latin typeface="+mn-lt"/>
              </a:rPr>
              <a:t>Interview a patient (or simulated patient) with                   screening questions and then identify the need                           for full swallow evaluation</a:t>
            </a:r>
            <a:endParaRPr lang="en-US" sz="2600" dirty="0">
              <a:solidFill>
                <a:schemeClr val="tx2">
                  <a:lumMod val="50000"/>
                </a:schemeClr>
              </a:solidFill>
              <a:latin typeface="+mn-lt"/>
            </a:endParaRPr>
          </a:p>
          <a:p>
            <a:pPr lvl="1"/>
            <a:endParaRPr lang="en-US" sz="2200" dirty="0">
              <a:solidFill>
                <a:schemeClr val="tx2">
                  <a:lumMod val="50000"/>
                </a:schemeClr>
              </a:solidFill>
              <a:latin typeface="+mn-lt"/>
            </a:endParaRPr>
          </a:p>
          <a:p>
            <a:pPr marL="0" indent="0">
              <a:buNone/>
            </a:pPr>
            <a:endParaRPr lang="en-US" sz="2800" dirty="0">
              <a:solidFill>
                <a:schemeClr val="tx2">
                  <a:lumMod val="50000"/>
                </a:schemeClr>
              </a:solidFill>
              <a:latin typeface="+mn-lt"/>
            </a:endParaRPr>
          </a:p>
          <a:p>
            <a:endParaRPr lang="en-US" dirty="0"/>
          </a:p>
        </p:txBody>
      </p:sp>
      <p:sp>
        <p:nvSpPr>
          <p:cNvPr id="8" name="Rectangle 7">
            <a:extLst>
              <a:ext uri="{FF2B5EF4-FFF2-40B4-BE49-F238E27FC236}">
                <a16:creationId xmlns:a16="http://schemas.microsoft.com/office/drawing/2014/main" id="{AE5A67BB-267F-443B-B77C-47274C9E0150}"/>
              </a:ext>
            </a:extLst>
          </p:cNvPr>
          <p:cNvSpPr/>
          <p:nvPr/>
        </p:nvSpPr>
        <p:spPr>
          <a:xfrm>
            <a:off x="6880261" y="141155"/>
            <a:ext cx="2263739" cy="1089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3EA56CC0-CABF-4144-95D7-97AA64CDC561}"/>
              </a:ext>
            </a:extLst>
          </p:cNvPr>
          <p:cNvSpPr>
            <a:spLocks noGrp="1"/>
          </p:cNvSpPr>
          <p:nvPr>
            <p:ph type="sldNum" sz="quarter" idx="12"/>
          </p:nvPr>
        </p:nvSpPr>
        <p:spPr>
          <a:xfrm>
            <a:off x="6705600" y="6351720"/>
            <a:ext cx="2057400" cy="365125"/>
          </a:xfrm>
        </p:spPr>
        <p:txBody>
          <a:bodyPr/>
          <a:lstStyle/>
          <a:p>
            <a:r>
              <a:rPr lang="en-US" dirty="0"/>
              <a:t>©ACEND 2022</a:t>
            </a:r>
          </a:p>
        </p:txBody>
      </p:sp>
    </p:spTree>
    <p:custDataLst>
      <p:tags r:id="rId1"/>
    </p:custDataLst>
    <p:extLst>
      <p:ext uri="{BB962C8B-B14F-4D97-AF65-F5344CB8AC3E}">
        <p14:creationId xmlns:p14="http://schemas.microsoft.com/office/powerpoint/2010/main" val="219023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BD26-672E-903D-F0BB-E5F7164AFF62}"/>
              </a:ext>
            </a:extLst>
          </p:cNvPr>
          <p:cNvSpPr>
            <a:spLocks noGrp="1"/>
          </p:cNvSpPr>
          <p:nvPr>
            <p:ph type="title"/>
          </p:nvPr>
        </p:nvSpPr>
        <p:spPr>
          <a:xfrm>
            <a:off x="426028" y="351778"/>
            <a:ext cx="6573462" cy="663574"/>
          </a:xfrm>
        </p:spPr>
        <p:txBody>
          <a:bodyPr>
            <a:normAutofit/>
          </a:bodyPr>
          <a:lstStyle/>
          <a:p>
            <a:r>
              <a:rPr lang="en-US" sz="2800" b="1" dirty="0">
                <a:solidFill>
                  <a:srgbClr val="F4874B"/>
                </a:solidFill>
              </a:rPr>
              <a:t>Required Element 3.2: Curriculum Map</a:t>
            </a:r>
          </a:p>
        </p:txBody>
      </p:sp>
      <p:sp>
        <p:nvSpPr>
          <p:cNvPr id="3" name="Slide Number Placeholder 2">
            <a:extLst>
              <a:ext uri="{FF2B5EF4-FFF2-40B4-BE49-F238E27FC236}">
                <a16:creationId xmlns:a16="http://schemas.microsoft.com/office/drawing/2014/main" id="{3898E3FF-0673-CA54-91B3-1406CCE236D2}"/>
              </a:ext>
            </a:extLst>
          </p:cNvPr>
          <p:cNvSpPr>
            <a:spLocks noGrp="1"/>
          </p:cNvSpPr>
          <p:nvPr>
            <p:ph type="sldNum" sz="quarter" idx="12"/>
          </p:nvPr>
        </p:nvSpPr>
        <p:spPr/>
        <p:txBody>
          <a:bodyPr/>
          <a:lstStyle/>
          <a:p>
            <a:r>
              <a:rPr lang="en-US" sz="900" dirty="0">
                <a:solidFill>
                  <a:schemeClr val="bg1"/>
                </a:solidFill>
              </a:rPr>
              <a:t>©ACEND 2022</a:t>
            </a:r>
          </a:p>
        </p:txBody>
      </p:sp>
      <p:sp>
        <p:nvSpPr>
          <p:cNvPr id="4" name="Text Placeholder 3">
            <a:extLst>
              <a:ext uri="{FF2B5EF4-FFF2-40B4-BE49-F238E27FC236}">
                <a16:creationId xmlns:a16="http://schemas.microsoft.com/office/drawing/2014/main" id="{6D3F9AD3-AB72-6347-7C3E-D9D04D4B8BD5}"/>
              </a:ext>
            </a:extLst>
          </p:cNvPr>
          <p:cNvSpPr>
            <a:spLocks noGrp="1"/>
          </p:cNvSpPr>
          <p:nvPr>
            <p:ph type="body" sz="quarter" idx="13"/>
          </p:nvPr>
        </p:nvSpPr>
        <p:spPr>
          <a:xfrm>
            <a:off x="141508" y="1273950"/>
            <a:ext cx="8670926" cy="4724400"/>
          </a:xfrm>
        </p:spPr>
        <p:txBody>
          <a:bodyPr/>
          <a:lstStyle/>
          <a:p>
            <a:pPr>
              <a:spcAft>
                <a:spcPts val="450"/>
              </a:spcAft>
            </a:pPr>
            <a:r>
              <a:rPr lang="en-US" sz="2800" dirty="0">
                <a:solidFill>
                  <a:srgbClr val="44546A">
                    <a:lumMod val="50000"/>
                  </a:srgbClr>
                </a:solidFill>
                <a:latin typeface="Calibri" panose="020F0502020204030204"/>
              </a:rPr>
              <a:t>How is the curriculum organized?</a:t>
            </a:r>
          </a:p>
          <a:p>
            <a:pPr marL="0" indent="0">
              <a:spcAft>
                <a:spcPts val="450"/>
              </a:spcAft>
              <a:buNone/>
            </a:pPr>
            <a:endParaRPr lang="en-US" sz="2800" dirty="0">
              <a:solidFill>
                <a:srgbClr val="44546A">
                  <a:lumMod val="50000"/>
                </a:srgbClr>
              </a:solidFill>
              <a:latin typeface="Calibri" panose="020F0502020204030204"/>
            </a:endParaRPr>
          </a:p>
          <a:p>
            <a:pPr>
              <a:spcAft>
                <a:spcPts val="450"/>
              </a:spcAft>
            </a:pPr>
            <a:r>
              <a:rPr lang="en-US" sz="2800" dirty="0">
                <a:solidFill>
                  <a:srgbClr val="44546A">
                    <a:lumMod val="50000"/>
                  </a:srgbClr>
                </a:solidFill>
                <a:latin typeface="Calibri" panose="020F0502020204030204"/>
              </a:rPr>
              <a:t>Does it logically and sequentially move from introductory to more advanced learning activities?</a:t>
            </a:r>
          </a:p>
          <a:p>
            <a:pPr marL="0" indent="0">
              <a:spcAft>
                <a:spcPts val="450"/>
              </a:spcAft>
              <a:buNone/>
            </a:pPr>
            <a:endParaRPr lang="en-US" sz="2800" dirty="0">
              <a:solidFill>
                <a:srgbClr val="44546A">
                  <a:lumMod val="50000"/>
                </a:srgbClr>
              </a:solidFill>
              <a:latin typeface="Calibri" panose="020F0502020204030204"/>
            </a:endParaRPr>
          </a:p>
          <a:p>
            <a:pPr>
              <a:spcAft>
                <a:spcPts val="450"/>
              </a:spcAft>
            </a:pPr>
            <a:r>
              <a:rPr lang="en-US" sz="2800" dirty="0">
                <a:solidFill>
                  <a:srgbClr val="44546A">
                    <a:lumMod val="50000"/>
                  </a:srgbClr>
                </a:solidFill>
                <a:latin typeface="Calibri" panose="020F0502020204030204"/>
              </a:rPr>
              <a:t>For program types that offer supervised practice, does the curriculum culminate in experiences to demonstrate entry-level competence?</a:t>
            </a:r>
          </a:p>
          <a:p>
            <a:pPr marL="0" indent="0">
              <a:buNone/>
            </a:pPr>
            <a:endParaRPr lang="en-US" dirty="0"/>
          </a:p>
        </p:txBody>
      </p:sp>
      <p:sp>
        <p:nvSpPr>
          <p:cNvPr id="5" name="Rectangle 4">
            <a:extLst>
              <a:ext uri="{FF2B5EF4-FFF2-40B4-BE49-F238E27FC236}">
                <a16:creationId xmlns:a16="http://schemas.microsoft.com/office/drawing/2014/main" id="{658A94FE-657A-6761-D39A-092A74231B93}"/>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4262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0A8EFA-C0A7-4722-8423-102B187FA5C1}"/>
              </a:ext>
            </a:extLst>
          </p:cNvPr>
          <p:cNvSpPr/>
          <p:nvPr/>
        </p:nvSpPr>
        <p:spPr>
          <a:xfrm>
            <a:off x="6172202" y="1019071"/>
            <a:ext cx="701565" cy="816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p:txBody>
          <a:bodyPr>
            <a:noAutofit/>
          </a:bodyPr>
          <a:lstStyle/>
          <a:p>
            <a:r>
              <a:rPr lang="en-US" sz="3200" b="1" dirty="0">
                <a:solidFill>
                  <a:srgbClr val="F4874B"/>
                </a:solidFill>
                <a:latin typeface="+mn-lt"/>
              </a:rPr>
              <a:t>Required Element 3.2: Curriculum Map</a:t>
            </a:r>
          </a:p>
        </p:txBody>
      </p:sp>
      <p:sp>
        <p:nvSpPr>
          <p:cNvPr id="5" name="Text Placeholder 4"/>
          <p:cNvSpPr>
            <a:spLocks noGrp="1"/>
          </p:cNvSpPr>
          <p:nvPr>
            <p:ph type="body" sz="quarter" idx="11"/>
          </p:nvPr>
        </p:nvSpPr>
        <p:spPr/>
        <p:txBody>
          <a:bodyPr>
            <a:normAutofit/>
          </a:bodyPr>
          <a:lstStyle/>
          <a:p>
            <a:r>
              <a:rPr lang="en-US" sz="2800" dirty="0">
                <a:latin typeface="+mn-lt"/>
              </a:rPr>
              <a:t>Required Element 5.1</a:t>
            </a:r>
          </a:p>
        </p:txBody>
      </p:sp>
      <p:pic>
        <p:nvPicPr>
          <p:cNvPr id="6" name="Picture 5">
            <a:extLst>
              <a:ext uri="{FF2B5EF4-FFF2-40B4-BE49-F238E27FC236}">
                <a16:creationId xmlns:a16="http://schemas.microsoft.com/office/drawing/2014/main" id="{8F5FCA46-0A6E-4B54-A03E-FE9E23F94DD3}"/>
              </a:ext>
            </a:extLst>
          </p:cNvPr>
          <p:cNvPicPr>
            <a:picLocks noChangeAspect="1"/>
          </p:cNvPicPr>
          <p:nvPr/>
        </p:nvPicPr>
        <p:blipFill rotWithShape="1">
          <a:blip r:embed="rId4"/>
          <a:srcRect l="63392" t="24720" r="12631" b="25584"/>
          <a:stretch/>
        </p:blipFill>
        <p:spPr>
          <a:xfrm>
            <a:off x="375508" y="1835867"/>
            <a:ext cx="6345620" cy="3910420"/>
          </a:xfrm>
          <a:prstGeom prst="rect">
            <a:avLst/>
          </a:prstGeom>
        </p:spPr>
      </p:pic>
      <p:sp>
        <p:nvSpPr>
          <p:cNvPr id="9" name="Rectangle 8">
            <a:extLst>
              <a:ext uri="{FF2B5EF4-FFF2-40B4-BE49-F238E27FC236}">
                <a16:creationId xmlns:a16="http://schemas.microsoft.com/office/drawing/2014/main" id="{1250A0D9-E357-DD8A-61F6-D21AA63F8C40}"/>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3">
            <a:extLst>
              <a:ext uri="{FF2B5EF4-FFF2-40B4-BE49-F238E27FC236}">
                <a16:creationId xmlns:a16="http://schemas.microsoft.com/office/drawing/2014/main" id="{16327AB3-4A2D-C23D-76B9-8FD54E82B0C6}"/>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custDataLst>
      <p:tags r:id="rId1"/>
    </p:custDataLst>
    <p:extLst>
      <p:ext uri="{BB962C8B-B14F-4D97-AF65-F5344CB8AC3E}">
        <p14:creationId xmlns:p14="http://schemas.microsoft.com/office/powerpoint/2010/main" val="3027092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55082C-2CC8-4E03-4F95-24F80D6C20B0}"/>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380732" y="284811"/>
            <a:ext cx="6535630" cy="663574"/>
          </a:xfrm>
        </p:spPr>
        <p:txBody>
          <a:bodyPr>
            <a:normAutofit/>
          </a:bodyPr>
          <a:lstStyle/>
          <a:p>
            <a:r>
              <a:rPr lang="en-US" sz="3200" b="1" dirty="0">
                <a:solidFill>
                  <a:srgbClr val="F4874B"/>
                </a:solidFill>
                <a:latin typeface="+mn-lt"/>
              </a:rPr>
              <a:t>Curriculum Map</a:t>
            </a:r>
          </a:p>
        </p:txBody>
      </p:sp>
      <p:sp>
        <p:nvSpPr>
          <p:cNvPr id="5" name="Text Placeholder 4"/>
          <p:cNvSpPr>
            <a:spLocks noGrp="1"/>
          </p:cNvSpPr>
          <p:nvPr>
            <p:ph type="body" sz="quarter" idx="11"/>
          </p:nvPr>
        </p:nvSpPr>
        <p:spPr/>
        <p:txBody>
          <a:bodyPr>
            <a:normAutofit/>
          </a:bodyPr>
          <a:lstStyle/>
          <a:p>
            <a:r>
              <a:rPr lang="en-US" sz="2250" dirty="0">
                <a:latin typeface="+mn-lt"/>
              </a:rPr>
              <a:t>Required Element 5.1</a:t>
            </a:r>
          </a:p>
        </p:txBody>
      </p:sp>
      <p:pic>
        <p:nvPicPr>
          <p:cNvPr id="3" name="Picture 2"/>
          <p:cNvPicPr>
            <a:picLocks noChangeAspect="1"/>
          </p:cNvPicPr>
          <p:nvPr/>
        </p:nvPicPr>
        <p:blipFill rotWithShape="1">
          <a:blip r:embed="rId4"/>
          <a:srcRect l="14840" t="9519" r="29253" b="21554"/>
          <a:stretch/>
        </p:blipFill>
        <p:spPr>
          <a:xfrm>
            <a:off x="281866" y="857253"/>
            <a:ext cx="8649300" cy="4755995"/>
          </a:xfrm>
          <a:prstGeom prst="rect">
            <a:avLst/>
          </a:prstGeom>
        </p:spPr>
      </p:pic>
      <p:pic>
        <p:nvPicPr>
          <p:cNvPr id="2" name="Picture 1"/>
          <p:cNvPicPr>
            <a:picLocks noChangeAspect="1"/>
          </p:cNvPicPr>
          <p:nvPr/>
        </p:nvPicPr>
        <p:blipFill rotWithShape="1">
          <a:blip r:embed="rId5"/>
          <a:srcRect r="63242" b="59257"/>
          <a:stretch/>
        </p:blipFill>
        <p:spPr>
          <a:xfrm>
            <a:off x="1716187" y="977216"/>
            <a:ext cx="5629019" cy="4325878"/>
          </a:xfrm>
          <a:prstGeom prst="rect">
            <a:avLst/>
          </a:prstGeom>
        </p:spPr>
      </p:pic>
      <p:sp>
        <p:nvSpPr>
          <p:cNvPr id="7" name="Slide Number Placeholder 3">
            <a:extLst>
              <a:ext uri="{FF2B5EF4-FFF2-40B4-BE49-F238E27FC236}">
                <a16:creationId xmlns:a16="http://schemas.microsoft.com/office/drawing/2014/main" id="{CB8E924B-A8A5-82D5-4131-C43396CC746B}"/>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custDataLst>
      <p:tags r:id="rId1"/>
    </p:custDataLst>
    <p:extLst>
      <p:ext uri="{BB962C8B-B14F-4D97-AF65-F5344CB8AC3E}">
        <p14:creationId xmlns:p14="http://schemas.microsoft.com/office/powerpoint/2010/main" val="218276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5D4-DFB3-476B-95FB-CECC32A54A6D}"/>
              </a:ext>
            </a:extLst>
          </p:cNvPr>
          <p:cNvSpPr>
            <a:spLocks noGrp="1"/>
          </p:cNvSpPr>
          <p:nvPr>
            <p:ph type="title"/>
          </p:nvPr>
        </p:nvSpPr>
        <p:spPr/>
        <p:txBody>
          <a:bodyPr>
            <a:noAutofit/>
          </a:bodyPr>
          <a:lstStyle/>
          <a:p>
            <a:r>
              <a:rPr lang="en-US" sz="2800" b="1" dirty="0"/>
              <a:t>Required Element 3.3: Learning Activities</a:t>
            </a:r>
          </a:p>
        </p:txBody>
      </p:sp>
      <p:sp>
        <p:nvSpPr>
          <p:cNvPr id="3" name="Slide Number Placeholder 2">
            <a:extLst>
              <a:ext uri="{FF2B5EF4-FFF2-40B4-BE49-F238E27FC236}">
                <a16:creationId xmlns:a16="http://schemas.microsoft.com/office/drawing/2014/main" id="{D6C8FB1E-1E2D-4A10-863D-26499DA0DD34}"/>
              </a:ext>
            </a:extLst>
          </p:cNvPr>
          <p:cNvSpPr>
            <a:spLocks noGrp="1"/>
          </p:cNvSpPr>
          <p:nvPr>
            <p:ph type="sldNum" sz="quarter" idx="12"/>
          </p:nvPr>
        </p:nvSpPr>
        <p:spPr/>
        <p:txBody>
          <a:bodyPr/>
          <a:lstStyle/>
          <a:p>
            <a:r>
              <a:rPr lang="en-US" sz="900" dirty="0">
                <a:solidFill>
                  <a:schemeClr val="bg1"/>
                </a:solidFill>
              </a:rPr>
              <a:t>©ACEND 2022</a:t>
            </a:r>
          </a:p>
        </p:txBody>
      </p:sp>
      <p:sp>
        <p:nvSpPr>
          <p:cNvPr id="4" name="Text Placeholder 3">
            <a:extLst>
              <a:ext uri="{FF2B5EF4-FFF2-40B4-BE49-F238E27FC236}">
                <a16:creationId xmlns:a16="http://schemas.microsoft.com/office/drawing/2014/main" id="{AB949EA1-1C1D-4EC4-A2E7-2305045DB159}"/>
              </a:ext>
            </a:extLst>
          </p:cNvPr>
          <p:cNvSpPr>
            <a:spLocks noGrp="1"/>
          </p:cNvSpPr>
          <p:nvPr>
            <p:ph type="body" sz="quarter" idx="13"/>
          </p:nvPr>
        </p:nvSpPr>
        <p:spPr>
          <a:xfrm>
            <a:off x="155864" y="1177850"/>
            <a:ext cx="8723168" cy="4917050"/>
          </a:xfrm>
        </p:spPr>
        <p:txBody>
          <a:bodyPr>
            <a:normAutofit fontScale="92500" lnSpcReduction="20000"/>
          </a:bodyPr>
          <a:lstStyle/>
          <a:p>
            <a:pPr marL="0" indent="0">
              <a:buNone/>
            </a:pPr>
            <a:r>
              <a:rPr lang="en-US" sz="3375" b="1" dirty="0">
                <a:solidFill>
                  <a:srgbClr val="5C4A72"/>
                </a:solidFill>
              </a:rPr>
              <a:t>Must include:</a:t>
            </a:r>
          </a:p>
          <a:p>
            <a:pPr lvl="1">
              <a:buClr>
                <a:srgbClr val="5C4A72"/>
              </a:buClr>
              <a:buFont typeface="Arial" panose="020B0604020202020204" pitchFamily="34" charset="0"/>
              <a:buChar char="•"/>
            </a:pPr>
            <a:r>
              <a:rPr lang="en-US" sz="3375" dirty="0">
                <a:solidFill>
                  <a:schemeClr val="tx2">
                    <a:lumMod val="50000"/>
                  </a:schemeClr>
                </a:solidFill>
              </a:rPr>
              <a:t>Various conditions and disease states, specified for RDN students/interns</a:t>
            </a:r>
          </a:p>
          <a:p>
            <a:pPr lvl="1">
              <a:buClr>
                <a:srgbClr val="5C4A72"/>
              </a:buClr>
              <a:buFont typeface="Arial" panose="020B0604020202020204" pitchFamily="34" charset="0"/>
              <a:buChar char="•"/>
            </a:pPr>
            <a:r>
              <a:rPr lang="en-US" sz="3375" dirty="0">
                <a:solidFill>
                  <a:schemeClr val="tx2">
                    <a:lumMod val="50000"/>
                  </a:schemeClr>
                </a:solidFill>
              </a:rPr>
              <a:t>Various populations, including specific age groups</a:t>
            </a:r>
          </a:p>
          <a:p>
            <a:pPr lvl="1">
              <a:buClr>
                <a:srgbClr val="5C4A72"/>
              </a:buClr>
              <a:buFont typeface="Arial" panose="020B0604020202020204" pitchFamily="34" charset="0"/>
              <a:buChar char="•"/>
            </a:pPr>
            <a:r>
              <a:rPr lang="en-US" sz="3375" dirty="0">
                <a:solidFill>
                  <a:schemeClr val="tx2">
                    <a:lumMod val="50000"/>
                  </a:schemeClr>
                </a:solidFill>
              </a:rPr>
              <a:t>Diverse cultures</a:t>
            </a:r>
          </a:p>
          <a:p>
            <a:pPr marL="0" lvl="1" indent="0">
              <a:spcBef>
                <a:spcPts val="563"/>
              </a:spcBef>
              <a:buNone/>
            </a:pPr>
            <a:r>
              <a:rPr lang="en-US" sz="3375" b="1" dirty="0">
                <a:solidFill>
                  <a:srgbClr val="5C4A72"/>
                </a:solidFill>
              </a:rPr>
              <a:t>Must use a variety of educational approaches</a:t>
            </a:r>
            <a:endParaRPr lang="en-US" sz="975" b="1" dirty="0">
              <a:solidFill>
                <a:srgbClr val="5C4A72"/>
              </a:solidFill>
              <a:cs typeface="Calibri" panose="020F0502020204030204" pitchFamily="34" charset="0"/>
            </a:endParaRPr>
          </a:p>
          <a:p>
            <a:pPr marL="0" lvl="1" indent="0">
              <a:spcBef>
                <a:spcPts val="563"/>
              </a:spcBef>
              <a:buNone/>
            </a:pPr>
            <a:r>
              <a:rPr lang="en-US" sz="3375" b="1" dirty="0">
                <a:solidFill>
                  <a:srgbClr val="5C4A72"/>
                </a:solidFill>
                <a:cs typeface="Calibri" panose="020F0502020204030204" pitchFamily="34" charset="0"/>
              </a:rPr>
              <a:t>3.3c: </a:t>
            </a:r>
            <a:r>
              <a:rPr lang="en-US" sz="3375" dirty="0">
                <a:solidFill>
                  <a:srgbClr val="5C4A72"/>
                </a:solidFill>
                <a:cs typeface="Calibri" panose="020F0502020204030204" pitchFamily="34" charset="0"/>
              </a:rPr>
              <a:t>Learning activities on DEI</a:t>
            </a:r>
            <a:endParaRPr lang="en-US" sz="3375" b="1" dirty="0">
              <a:solidFill>
                <a:srgbClr val="5C4A72"/>
              </a:solidFill>
              <a:cs typeface="Calibri" panose="020F0502020204030204" pitchFamily="34" charset="0"/>
            </a:endParaRPr>
          </a:p>
          <a:p>
            <a:pPr marL="0" lvl="1" indent="0">
              <a:spcBef>
                <a:spcPts val="563"/>
              </a:spcBef>
              <a:buNone/>
            </a:pPr>
            <a:r>
              <a:rPr lang="en-US" sz="3375" b="1" dirty="0">
                <a:solidFill>
                  <a:srgbClr val="5C4A72"/>
                </a:solidFill>
                <a:cs typeface="Calibri" panose="020F0502020204030204" pitchFamily="34" charset="0"/>
              </a:rPr>
              <a:t>3.3d1: </a:t>
            </a:r>
            <a:r>
              <a:rPr lang="en-US" sz="3375" dirty="0">
                <a:solidFill>
                  <a:srgbClr val="5C4A72"/>
                </a:solidFill>
                <a:cs typeface="Calibri" panose="020F0502020204030204" pitchFamily="34" charset="0"/>
              </a:rPr>
              <a:t>Addition for distance education-ensuring substantive interaction with students</a:t>
            </a:r>
          </a:p>
          <a:p>
            <a:endParaRPr lang="en-US" dirty="0"/>
          </a:p>
        </p:txBody>
      </p:sp>
      <p:sp>
        <p:nvSpPr>
          <p:cNvPr id="5" name="Rectangle 4">
            <a:extLst>
              <a:ext uri="{FF2B5EF4-FFF2-40B4-BE49-F238E27FC236}">
                <a16:creationId xmlns:a16="http://schemas.microsoft.com/office/drawing/2014/main" id="{85DB927D-7801-4724-8054-16A655CA9E35}"/>
              </a:ext>
            </a:extLst>
          </p:cNvPr>
          <p:cNvSpPr/>
          <p:nvPr/>
        </p:nvSpPr>
        <p:spPr>
          <a:xfrm>
            <a:off x="6847609" y="202274"/>
            <a:ext cx="2140527"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6720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119" y="362550"/>
            <a:ext cx="6062336" cy="497681"/>
          </a:xfrm>
        </p:spPr>
        <p:txBody>
          <a:bodyPr>
            <a:noAutofit/>
          </a:bodyPr>
          <a:lstStyle/>
          <a:p>
            <a:r>
              <a:rPr lang="en-US" sz="2700" b="1" dirty="0">
                <a:solidFill>
                  <a:srgbClr val="F4874B"/>
                </a:solidFill>
                <a:latin typeface="+mn-lt"/>
              </a:rPr>
              <a:t>Summary of Learning Activities Template </a:t>
            </a:r>
          </a:p>
        </p:txBody>
      </p:sp>
      <p:pic>
        <p:nvPicPr>
          <p:cNvPr id="6" name="Picture 5">
            <a:extLst>
              <a:ext uri="{FF2B5EF4-FFF2-40B4-BE49-F238E27FC236}">
                <a16:creationId xmlns:a16="http://schemas.microsoft.com/office/drawing/2014/main" id="{706422BD-8EB9-4E32-91E3-099EB24EA35C}"/>
              </a:ext>
            </a:extLst>
          </p:cNvPr>
          <p:cNvPicPr>
            <a:picLocks noChangeAspect="1"/>
          </p:cNvPicPr>
          <p:nvPr/>
        </p:nvPicPr>
        <p:blipFill rotWithShape="1">
          <a:blip r:embed="rId4"/>
          <a:srcRect l="66162" t="35893" r="16544" b="9573"/>
          <a:stretch/>
        </p:blipFill>
        <p:spPr>
          <a:xfrm>
            <a:off x="1174173" y="1093095"/>
            <a:ext cx="5226630" cy="4473989"/>
          </a:xfrm>
          <a:prstGeom prst="rect">
            <a:avLst/>
          </a:prstGeom>
        </p:spPr>
      </p:pic>
      <p:sp>
        <p:nvSpPr>
          <p:cNvPr id="10" name="TextBox 9"/>
          <p:cNvSpPr txBox="1"/>
          <p:nvPr/>
        </p:nvSpPr>
        <p:spPr>
          <a:xfrm>
            <a:off x="625660" y="5546953"/>
            <a:ext cx="5546543" cy="461665"/>
          </a:xfrm>
          <a:prstGeom prst="rect">
            <a:avLst/>
          </a:prstGeom>
          <a:noFill/>
        </p:spPr>
        <p:txBody>
          <a:bodyPr wrap="square" rtlCol="0">
            <a:spAutoFit/>
          </a:bodyPr>
          <a:lstStyle/>
          <a:p>
            <a:pPr algn="ctr"/>
            <a:r>
              <a:rPr lang="en-US" sz="2400" b="1" dirty="0">
                <a:solidFill>
                  <a:schemeClr val="tx2">
                    <a:lumMod val="50000"/>
                  </a:schemeClr>
                </a:solidFill>
              </a:rPr>
              <a:t>REQUIRED TEMPLATE</a:t>
            </a:r>
          </a:p>
        </p:txBody>
      </p:sp>
      <p:sp>
        <p:nvSpPr>
          <p:cNvPr id="8" name="Rectangle 7">
            <a:extLst>
              <a:ext uri="{FF2B5EF4-FFF2-40B4-BE49-F238E27FC236}">
                <a16:creationId xmlns:a16="http://schemas.microsoft.com/office/drawing/2014/main" id="{23CECBB5-8A08-4247-A877-76F05B6BEF5B}"/>
              </a:ext>
            </a:extLst>
          </p:cNvPr>
          <p:cNvSpPr/>
          <p:nvPr/>
        </p:nvSpPr>
        <p:spPr>
          <a:xfrm>
            <a:off x="6172203" y="1019071"/>
            <a:ext cx="441434" cy="816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BED9E52-A44F-775D-9F67-4430A7EC22DC}"/>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3">
            <a:extLst>
              <a:ext uri="{FF2B5EF4-FFF2-40B4-BE49-F238E27FC236}">
                <a16:creationId xmlns:a16="http://schemas.microsoft.com/office/drawing/2014/main" id="{87AA907F-71F1-4ECF-B53F-568736DFDC6F}"/>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custDataLst>
      <p:tags r:id="rId1"/>
    </p:custDataLst>
    <p:extLst>
      <p:ext uri="{BB962C8B-B14F-4D97-AF65-F5344CB8AC3E}">
        <p14:creationId xmlns:p14="http://schemas.microsoft.com/office/powerpoint/2010/main" val="350020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7372F-B596-693E-956A-65B956194F17}"/>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2F1BA7-AC0A-4EC3-B3C6-73213531AF1A}"/>
              </a:ext>
            </a:extLst>
          </p:cNvPr>
          <p:cNvSpPr>
            <a:spLocks noGrp="1"/>
          </p:cNvSpPr>
          <p:nvPr>
            <p:ph type="title"/>
          </p:nvPr>
        </p:nvSpPr>
        <p:spPr>
          <a:xfrm>
            <a:off x="463859" y="313151"/>
            <a:ext cx="8116470" cy="5699342"/>
          </a:xfrm>
        </p:spPr>
        <p:txBody>
          <a:bodyPr>
            <a:normAutofit fontScale="90000"/>
          </a:bodyPr>
          <a:lstStyle/>
          <a:p>
            <a:r>
              <a:rPr lang="en-US" sz="2800" b="1" dirty="0">
                <a:solidFill>
                  <a:schemeClr val="tx1"/>
                </a:solidFill>
              </a:rPr>
              <a:t>Standard 3: </a:t>
            </a:r>
            <a:r>
              <a:rPr lang="en-US" sz="2800" b="1" dirty="0"/>
              <a:t>What to Expect from the Program Director</a:t>
            </a:r>
            <a:br>
              <a:rPr lang="en-US" sz="2700" dirty="0"/>
            </a:br>
            <a:br>
              <a:rPr lang="en-US" sz="2700" dirty="0"/>
            </a:br>
            <a:r>
              <a:rPr lang="en-US" sz="2800" dirty="0">
                <a:solidFill>
                  <a:srgbClr val="F46A4E"/>
                </a:solidFill>
                <a:latin typeface="Calibri" panose="020F0502020204030204"/>
              </a:rPr>
              <a:t>Faculty:</a:t>
            </a:r>
            <a:br>
              <a:rPr lang="en-US" sz="2800" dirty="0">
                <a:solidFill>
                  <a:srgbClr val="5F938C"/>
                </a:solidFill>
                <a:latin typeface="Calibri" panose="020F0502020204030204"/>
              </a:rPr>
            </a:br>
            <a:r>
              <a:rPr lang="en-US" sz="2800" dirty="0">
                <a:solidFill>
                  <a:srgbClr val="44546A">
                    <a:lumMod val="50000"/>
                  </a:srgbClr>
                </a:solidFill>
                <a:latin typeface="Calibri" panose="020F0502020204030204"/>
              </a:rPr>
              <a:t>Discussion of learning activities to assess knowledge (KRDN, KNDT)</a:t>
            </a:r>
            <a:br>
              <a:rPr lang="en-US" sz="2800" dirty="0">
                <a:solidFill>
                  <a:srgbClr val="44546A">
                    <a:lumMod val="50000"/>
                  </a:srgbClr>
                </a:solidFill>
                <a:latin typeface="Calibri" panose="020F0502020204030204"/>
              </a:rPr>
            </a:br>
            <a:r>
              <a:rPr lang="en-US" sz="2800" dirty="0">
                <a:solidFill>
                  <a:srgbClr val="44546A">
                    <a:lumMod val="50000"/>
                  </a:srgbClr>
                </a:solidFill>
                <a:latin typeface="Calibri" panose="020F0502020204030204"/>
              </a:rPr>
              <a:t>Explanation of any competencies (CRDN, CNDT) covered</a:t>
            </a:r>
            <a:br>
              <a:rPr lang="en-US" sz="2800" dirty="0">
                <a:solidFill>
                  <a:srgbClr val="44546A">
                    <a:lumMod val="50000"/>
                  </a:srgbClr>
                </a:solidFill>
                <a:latin typeface="Calibri" panose="020F0502020204030204"/>
              </a:rPr>
            </a:br>
            <a:br>
              <a:rPr lang="en-US" sz="2800" dirty="0">
                <a:solidFill>
                  <a:srgbClr val="44546A">
                    <a:lumMod val="50000"/>
                  </a:srgbClr>
                </a:solidFill>
                <a:latin typeface="Calibri" panose="020F0502020204030204"/>
              </a:rPr>
            </a:br>
            <a:r>
              <a:rPr lang="en-US" sz="2800" dirty="0">
                <a:solidFill>
                  <a:srgbClr val="F46A4E"/>
                </a:solidFill>
                <a:latin typeface="Calibri" panose="020F0502020204030204"/>
              </a:rPr>
              <a:t>Preceptors:</a:t>
            </a:r>
            <a:br>
              <a:rPr lang="en-US" sz="2800" dirty="0">
                <a:solidFill>
                  <a:srgbClr val="5F938C"/>
                </a:solidFill>
                <a:latin typeface="Calibri" panose="020F0502020204030204"/>
              </a:rPr>
            </a:br>
            <a:r>
              <a:rPr lang="en-US" sz="2800" dirty="0">
                <a:solidFill>
                  <a:srgbClr val="44546A">
                    <a:lumMod val="50000"/>
                  </a:srgbClr>
                </a:solidFill>
                <a:latin typeface="Calibri" panose="020F0502020204030204"/>
              </a:rPr>
              <a:t>Program-specific Rotation Description (or help creating)</a:t>
            </a:r>
            <a:br>
              <a:rPr lang="en-US" sz="2800" dirty="0">
                <a:solidFill>
                  <a:srgbClr val="44546A">
                    <a:lumMod val="50000"/>
                  </a:srgbClr>
                </a:solidFill>
                <a:latin typeface="Calibri" panose="020F0502020204030204"/>
              </a:rPr>
            </a:br>
            <a:r>
              <a:rPr lang="en-US" sz="2800" dirty="0">
                <a:solidFill>
                  <a:srgbClr val="44546A">
                    <a:lumMod val="50000"/>
                  </a:srgbClr>
                </a:solidFill>
                <a:latin typeface="Calibri" panose="020F0502020204030204"/>
              </a:rPr>
              <a:t>Program-specific rubrics/assessment materials</a:t>
            </a:r>
            <a:br>
              <a:rPr lang="en-US" sz="2800" dirty="0">
                <a:solidFill>
                  <a:srgbClr val="44546A">
                    <a:lumMod val="50000"/>
                  </a:srgbClr>
                </a:solidFill>
                <a:latin typeface="Calibri" panose="020F0502020204030204"/>
              </a:rPr>
            </a:br>
            <a:r>
              <a:rPr lang="en-US" sz="2800" dirty="0">
                <a:solidFill>
                  <a:srgbClr val="44546A">
                    <a:lumMod val="50000"/>
                  </a:srgbClr>
                </a:solidFill>
                <a:latin typeface="Calibri" panose="020F0502020204030204"/>
              </a:rPr>
              <a:t>Discuss student and preceptor expectations</a:t>
            </a:r>
            <a:br>
              <a:rPr lang="en-US" sz="2100" dirty="0">
                <a:solidFill>
                  <a:srgbClr val="44546A">
                    <a:lumMod val="50000"/>
                  </a:srgbClr>
                </a:solidFill>
                <a:latin typeface="Calibri" panose="020F0502020204030204"/>
              </a:rPr>
            </a:br>
            <a:endParaRPr lang="en-US" dirty="0"/>
          </a:p>
        </p:txBody>
      </p:sp>
      <p:sp>
        <p:nvSpPr>
          <p:cNvPr id="14" name="TextBox 13">
            <a:extLst>
              <a:ext uri="{FF2B5EF4-FFF2-40B4-BE49-F238E27FC236}">
                <a16:creationId xmlns:a16="http://schemas.microsoft.com/office/drawing/2014/main" id="{E2FC013A-9A26-4FEA-8351-80C2B0B9123C}"/>
              </a:ext>
            </a:extLst>
          </p:cNvPr>
          <p:cNvSpPr txBox="1"/>
          <p:nvPr/>
        </p:nvSpPr>
        <p:spPr>
          <a:xfrm flipH="1">
            <a:off x="7972426" y="2713419"/>
            <a:ext cx="249381" cy="219290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R 244</a:t>
            </a:r>
          </a:p>
          <a:p>
            <a:r>
              <a:rPr lang="en-US" sz="1050" dirty="0">
                <a:solidFill>
                  <a:schemeClr val="bg1"/>
                </a:solidFill>
                <a:latin typeface="Arial" panose="020B0604020202020204" pitchFamily="34" charset="0"/>
                <a:cs typeface="Arial" panose="020B0604020202020204" pitchFamily="34" charset="0"/>
              </a:rPr>
              <a:t>G 135</a:t>
            </a:r>
          </a:p>
          <a:p>
            <a:r>
              <a:rPr lang="en-US" sz="1050" dirty="0">
                <a:solidFill>
                  <a:schemeClr val="bg1"/>
                </a:solidFill>
                <a:latin typeface="Arial" panose="020B0604020202020204" pitchFamily="34" charset="0"/>
                <a:cs typeface="Arial" panose="020B0604020202020204" pitchFamily="34" charset="0"/>
              </a:rPr>
              <a:t>B 75</a:t>
            </a:r>
          </a:p>
          <a:p>
            <a:r>
              <a:rPr lang="en-US" sz="1050" dirty="0">
                <a:solidFill>
                  <a:schemeClr val="bg1"/>
                </a:solidFill>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73903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428-908A-45C0-8BA6-2CA7ACA84DF5}"/>
              </a:ext>
            </a:extLst>
          </p:cNvPr>
          <p:cNvSpPr>
            <a:spLocks noGrp="1"/>
          </p:cNvSpPr>
          <p:nvPr>
            <p:ph type="title"/>
          </p:nvPr>
        </p:nvSpPr>
        <p:spPr>
          <a:xfrm>
            <a:off x="414877" y="2161509"/>
            <a:ext cx="4393545" cy="1473698"/>
          </a:xfrm>
        </p:spPr>
        <p:txBody>
          <a:bodyPr>
            <a:noAutofit/>
          </a:bodyPr>
          <a:lstStyle/>
          <a:p>
            <a:r>
              <a:rPr lang="en-US" sz="2800" b="1" i="1" dirty="0">
                <a:solidFill>
                  <a:schemeClr val="tx2">
                    <a:lumMod val="50000"/>
                  </a:schemeClr>
                </a:solidFill>
                <a:latin typeface="+mn-lt"/>
              </a:rPr>
              <a:t>Standard 3: Curriculum and Learning Activities – FEM  Accreditation Standards </a:t>
            </a:r>
            <a:endParaRPr lang="en-US" sz="2800" b="1" dirty="0"/>
          </a:p>
        </p:txBody>
      </p:sp>
    </p:spTree>
    <p:extLst>
      <p:ext uri="{BB962C8B-B14F-4D97-AF65-F5344CB8AC3E}">
        <p14:creationId xmlns:p14="http://schemas.microsoft.com/office/powerpoint/2010/main" val="120449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EAB9D-03AB-4EDB-A53D-767958526A89}"/>
              </a:ext>
            </a:extLst>
          </p:cNvPr>
          <p:cNvSpPr>
            <a:spLocks noGrp="1"/>
          </p:cNvSpPr>
          <p:nvPr>
            <p:ph type="title"/>
          </p:nvPr>
        </p:nvSpPr>
        <p:spPr>
          <a:xfrm>
            <a:off x="363870" y="521390"/>
            <a:ext cx="5215855" cy="497681"/>
          </a:xfrm>
        </p:spPr>
        <p:txBody>
          <a:bodyPr>
            <a:noAutofit/>
          </a:bodyPr>
          <a:lstStyle/>
          <a:p>
            <a:r>
              <a:rPr lang="en-US" sz="3200" b="1" dirty="0">
                <a:latin typeface="+mn-lt"/>
              </a:rPr>
              <a:t>Abbreviations  </a:t>
            </a:r>
          </a:p>
        </p:txBody>
      </p:sp>
      <p:sp>
        <p:nvSpPr>
          <p:cNvPr id="8" name="Content Placeholder 2">
            <a:extLst>
              <a:ext uri="{FF2B5EF4-FFF2-40B4-BE49-F238E27FC236}">
                <a16:creationId xmlns:a16="http://schemas.microsoft.com/office/drawing/2014/main" id="{5DC30B97-F9EB-4CCD-AE69-A0EB602832FC}"/>
              </a:ext>
            </a:extLst>
          </p:cNvPr>
          <p:cNvSpPr>
            <a:spLocks noGrp="1"/>
          </p:cNvSpPr>
          <p:nvPr>
            <p:ph type="body" sz="quarter" idx="13"/>
          </p:nvPr>
        </p:nvSpPr>
        <p:spPr>
          <a:xfrm>
            <a:off x="363870" y="1548678"/>
            <a:ext cx="6345747" cy="2725961"/>
          </a:xfrm>
        </p:spPr>
        <p:txBody>
          <a:bodyPr>
            <a:normAutofit/>
          </a:bodyPr>
          <a:lstStyle/>
          <a:p>
            <a:r>
              <a:rPr lang="en-US" sz="3200" b="1" dirty="0">
                <a:solidFill>
                  <a:srgbClr val="5C4A72"/>
                </a:solidFill>
                <a:latin typeface="+mn-lt"/>
              </a:rPr>
              <a:t>CRDN</a:t>
            </a:r>
            <a:r>
              <a:rPr lang="en-US" sz="3200" dirty="0">
                <a:solidFill>
                  <a:schemeClr val="tx2">
                    <a:lumMod val="50000"/>
                  </a:schemeClr>
                </a:solidFill>
                <a:latin typeface="+mn-lt"/>
              </a:rPr>
              <a:t> – Competencies for Registered Dietitian Nutritionist (CP, DI, FDE, GP)</a:t>
            </a:r>
            <a:endParaRPr lang="en-US" sz="3200" b="1" dirty="0">
              <a:solidFill>
                <a:srgbClr val="CF8C07"/>
              </a:solidFill>
              <a:latin typeface="+mn-lt"/>
            </a:endParaRPr>
          </a:p>
          <a:p>
            <a:r>
              <a:rPr lang="en-US" sz="3200" b="1" dirty="0">
                <a:solidFill>
                  <a:srgbClr val="5C4A72"/>
                </a:solidFill>
                <a:latin typeface="+mn-lt"/>
              </a:rPr>
              <a:t>PI </a:t>
            </a:r>
            <a:r>
              <a:rPr lang="en-US" sz="3200" dirty="0">
                <a:solidFill>
                  <a:schemeClr val="tx2">
                    <a:lumMod val="50000"/>
                  </a:schemeClr>
                </a:solidFill>
                <a:latin typeface="+mn-lt"/>
              </a:rPr>
              <a:t>– Performance Indicators (GP)</a:t>
            </a:r>
          </a:p>
        </p:txBody>
      </p:sp>
      <p:sp>
        <p:nvSpPr>
          <p:cNvPr id="3" name="Rectangle 2">
            <a:extLst>
              <a:ext uri="{FF2B5EF4-FFF2-40B4-BE49-F238E27FC236}">
                <a16:creationId xmlns:a16="http://schemas.microsoft.com/office/drawing/2014/main" id="{2A9C7E75-CC45-4CDD-A3D8-41DEE858DE96}"/>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3">
            <a:extLst>
              <a:ext uri="{FF2B5EF4-FFF2-40B4-BE49-F238E27FC236}">
                <a16:creationId xmlns:a16="http://schemas.microsoft.com/office/drawing/2014/main" id="{C0558DF3-702D-E3DB-407E-D5443A3BA78B}"/>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296088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A0F6-98E2-4217-BC0D-C61C9FD51B39}"/>
              </a:ext>
            </a:extLst>
          </p:cNvPr>
          <p:cNvSpPr>
            <a:spLocks noGrp="1"/>
          </p:cNvSpPr>
          <p:nvPr>
            <p:ph type="title"/>
          </p:nvPr>
        </p:nvSpPr>
        <p:spPr/>
        <p:txBody>
          <a:bodyPr>
            <a:normAutofit/>
          </a:bodyPr>
          <a:lstStyle/>
          <a:p>
            <a:r>
              <a:rPr lang="en-US" sz="3200" b="1" dirty="0">
                <a:solidFill>
                  <a:schemeClr val="tx2">
                    <a:lumMod val="50000"/>
                  </a:schemeClr>
                </a:solidFill>
              </a:rPr>
              <a:t>About ACEND</a:t>
            </a:r>
            <a:endParaRPr lang="en-US" sz="3200" b="1" dirty="0"/>
          </a:p>
        </p:txBody>
      </p:sp>
      <p:sp>
        <p:nvSpPr>
          <p:cNvPr id="4" name="Text Placeholder 3">
            <a:extLst>
              <a:ext uri="{FF2B5EF4-FFF2-40B4-BE49-F238E27FC236}">
                <a16:creationId xmlns:a16="http://schemas.microsoft.com/office/drawing/2014/main" id="{7CBFD4C9-CC78-492C-BFA0-49231A8E3A44}"/>
              </a:ext>
            </a:extLst>
          </p:cNvPr>
          <p:cNvSpPr>
            <a:spLocks noGrp="1"/>
          </p:cNvSpPr>
          <p:nvPr>
            <p:ph type="body" sz="quarter" idx="13"/>
          </p:nvPr>
        </p:nvSpPr>
        <p:spPr>
          <a:xfrm>
            <a:off x="342900" y="1895452"/>
            <a:ext cx="7333384" cy="3543300"/>
          </a:xfrm>
        </p:spPr>
        <p:txBody>
          <a:bodyPr/>
          <a:lstStyle/>
          <a:p>
            <a:pPr marL="0" indent="0">
              <a:buNone/>
            </a:pPr>
            <a:endParaRPr lang="en-US" dirty="0"/>
          </a:p>
        </p:txBody>
      </p:sp>
      <p:pic>
        <p:nvPicPr>
          <p:cNvPr id="6" name="Picture 5">
            <a:extLst>
              <a:ext uri="{FF2B5EF4-FFF2-40B4-BE49-F238E27FC236}">
                <a16:creationId xmlns:a16="http://schemas.microsoft.com/office/drawing/2014/main" id="{40214A75-1E35-B97E-C53F-90E15E36B570}"/>
              </a:ext>
            </a:extLst>
          </p:cNvPr>
          <p:cNvPicPr>
            <a:picLocks noChangeAspect="1"/>
          </p:cNvPicPr>
          <p:nvPr/>
        </p:nvPicPr>
        <p:blipFill>
          <a:blip r:embed="rId3"/>
          <a:stretch>
            <a:fillRect/>
          </a:stretch>
        </p:blipFill>
        <p:spPr>
          <a:xfrm>
            <a:off x="342900" y="1818410"/>
            <a:ext cx="7439747" cy="3661018"/>
          </a:xfrm>
          <a:prstGeom prst="rect">
            <a:avLst/>
          </a:prstGeom>
        </p:spPr>
      </p:pic>
      <p:sp>
        <p:nvSpPr>
          <p:cNvPr id="7" name="Rectangle 6">
            <a:extLst>
              <a:ext uri="{FF2B5EF4-FFF2-40B4-BE49-F238E27FC236}">
                <a16:creationId xmlns:a16="http://schemas.microsoft.com/office/drawing/2014/main" id="{A9EF4C96-AB0E-0486-0815-0253F27F1738}"/>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3">
            <a:extLst>
              <a:ext uri="{FF2B5EF4-FFF2-40B4-BE49-F238E27FC236}">
                <a16:creationId xmlns:a16="http://schemas.microsoft.com/office/drawing/2014/main" id="{43B21567-BFED-93B0-4889-165F4F9BD486}"/>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3474462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953" y="402728"/>
            <a:ext cx="5735820" cy="524868"/>
          </a:xfrm>
        </p:spPr>
        <p:txBody>
          <a:bodyPr>
            <a:noAutofit/>
          </a:bodyPr>
          <a:lstStyle/>
          <a:p>
            <a:r>
              <a:rPr lang="en-US" sz="3200" b="1" dirty="0">
                <a:solidFill>
                  <a:srgbClr val="663366"/>
                </a:solidFill>
                <a:latin typeface="+mn-lt"/>
              </a:rPr>
              <a:t>Standard 3: Curriculum and Learning Activities</a:t>
            </a:r>
          </a:p>
        </p:txBody>
      </p:sp>
      <p:sp>
        <p:nvSpPr>
          <p:cNvPr id="8" name="Content Placeholder 5"/>
          <p:cNvSpPr>
            <a:spLocks noGrp="1"/>
          </p:cNvSpPr>
          <p:nvPr>
            <p:ph idx="1"/>
          </p:nvPr>
        </p:nvSpPr>
        <p:spPr>
          <a:xfrm>
            <a:off x="758048" y="2089363"/>
            <a:ext cx="6229350" cy="3263504"/>
          </a:xfrm>
        </p:spPr>
        <p:txBody>
          <a:bodyPr>
            <a:normAutofit/>
          </a:bodyPr>
          <a:lstStyle/>
          <a:p>
            <a:pPr>
              <a:buClr>
                <a:srgbClr val="5C4A72"/>
              </a:buClr>
            </a:pPr>
            <a:r>
              <a:rPr lang="en-US" dirty="0">
                <a:solidFill>
                  <a:schemeClr val="tx2">
                    <a:lumMod val="50000"/>
                  </a:schemeClr>
                </a:solidFill>
              </a:rPr>
              <a:t> </a:t>
            </a:r>
            <a:r>
              <a:rPr lang="en-US" dirty="0"/>
              <a:t>RE 3.1 – </a:t>
            </a:r>
          </a:p>
          <a:p>
            <a:pPr lvl="1">
              <a:buClr>
                <a:srgbClr val="5C4A72"/>
              </a:buClr>
            </a:pPr>
            <a:r>
              <a:rPr lang="en-US" sz="2800" dirty="0"/>
              <a:t>Curriculum map </a:t>
            </a:r>
          </a:p>
          <a:p>
            <a:pPr>
              <a:buClr>
                <a:srgbClr val="5C4A72"/>
              </a:buClr>
            </a:pPr>
            <a:endParaRPr lang="en-US" dirty="0"/>
          </a:p>
          <a:p>
            <a:pPr>
              <a:buClr>
                <a:srgbClr val="5C4A72"/>
              </a:buClr>
            </a:pPr>
            <a:r>
              <a:rPr lang="en-US" dirty="0"/>
              <a:t> RE 3.2 –</a:t>
            </a:r>
          </a:p>
          <a:p>
            <a:pPr lvl="1">
              <a:buClr>
                <a:srgbClr val="5C4A72"/>
              </a:buClr>
            </a:pPr>
            <a:r>
              <a:rPr lang="en-US" sz="2800" dirty="0">
                <a:solidFill>
                  <a:schemeClr val="tx2">
                    <a:lumMod val="50000"/>
                  </a:schemeClr>
                </a:solidFill>
              </a:rPr>
              <a:t>Learning Activities </a:t>
            </a:r>
          </a:p>
          <a:p>
            <a:pPr marL="0" indent="0">
              <a:buNone/>
            </a:pPr>
            <a:endParaRPr lang="en-US" sz="1875" dirty="0">
              <a:solidFill>
                <a:schemeClr val="tx2">
                  <a:lumMod val="50000"/>
                </a:schemeClr>
              </a:solidFill>
              <a:latin typeface="+mn-lt"/>
            </a:endParaRPr>
          </a:p>
          <a:p>
            <a:endParaRPr lang="en-US" sz="2100" dirty="0">
              <a:solidFill>
                <a:schemeClr val="tx2">
                  <a:lumMod val="50000"/>
                </a:schemeClr>
              </a:solidFill>
              <a:latin typeface="+mn-lt"/>
            </a:endParaRPr>
          </a:p>
          <a:p>
            <a:endParaRPr lang="en-US" dirty="0"/>
          </a:p>
        </p:txBody>
      </p:sp>
      <p:sp>
        <p:nvSpPr>
          <p:cNvPr id="5" name="Text Placeholder 4"/>
          <p:cNvSpPr>
            <a:spLocks noGrp="1"/>
          </p:cNvSpPr>
          <p:nvPr>
            <p:ph type="body" sz="quarter" idx="4294967295"/>
          </p:nvPr>
        </p:nvSpPr>
        <p:spPr>
          <a:xfrm>
            <a:off x="324047" y="1552699"/>
            <a:ext cx="6221412" cy="3335337"/>
          </a:xfrm>
        </p:spPr>
        <p:txBody>
          <a:bodyPr>
            <a:normAutofit/>
          </a:bodyPr>
          <a:lstStyle/>
          <a:p>
            <a:pPr>
              <a:buClr>
                <a:srgbClr val="5C4A72"/>
              </a:buClr>
            </a:pPr>
            <a:r>
              <a:rPr lang="en-US" sz="2250" b="1" dirty="0">
                <a:latin typeface="+mn-lt"/>
              </a:rPr>
              <a:t>Required Elements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561" y="2037430"/>
            <a:ext cx="2683789" cy="2249261"/>
          </a:xfrm>
          <a:prstGeom prst="rect">
            <a:avLst/>
          </a:prstGeom>
          <a:solidFill>
            <a:srgbClr val="A3586D"/>
          </a:solidFill>
          <a:ln w="98425">
            <a:solidFill>
              <a:srgbClr val="A3586D"/>
            </a:solidFill>
            <a:miter lim="800000"/>
          </a:ln>
        </p:spPr>
      </p:pic>
      <p:sp>
        <p:nvSpPr>
          <p:cNvPr id="7" name="Rectangle 6">
            <a:extLst>
              <a:ext uri="{FF2B5EF4-FFF2-40B4-BE49-F238E27FC236}">
                <a16:creationId xmlns:a16="http://schemas.microsoft.com/office/drawing/2014/main" id="{04DF1036-3752-4C5B-9F65-3B99478207BF}"/>
              </a:ext>
            </a:extLst>
          </p:cNvPr>
          <p:cNvSpPr/>
          <p:nvPr/>
        </p:nvSpPr>
        <p:spPr>
          <a:xfrm>
            <a:off x="6545459" y="267805"/>
            <a:ext cx="2359588" cy="986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3">
            <a:extLst>
              <a:ext uri="{FF2B5EF4-FFF2-40B4-BE49-F238E27FC236}">
                <a16:creationId xmlns:a16="http://schemas.microsoft.com/office/drawing/2014/main" id="{2A5672DA-A36A-8A5E-DB15-5D76ECF6E10F}"/>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custDataLst>
      <p:tags r:id="rId1"/>
    </p:custDataLst>
    <p:extLst>
      <p:ext uri="{BB962C8B-B14F-4D97-AF65-F5344CB8AC3E}">
        <p14:creationId xmlns:p14="http://schemas.microsoft.com/office/powerpoint/2010/main" val="3690658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A5EE4C-429D-4B34-84AB-168F681E2F97}"/>
              </a:ext>
            </a:extLst>
          </p:cNvPr>
          <p:cNvSpPr/>
          <p:nvPr/>
        </p:nvSpPr>
        <p:spPr>
          <a:xfrm>
            <a:off x="6644210" y="290945"/>
            <a:ext cx="2271227" cy="1045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228563" y="517319"/>
            <a:ext cx="5062130" cy="524868"/>
          </a:xfrm>
        </p:spPr>
        <p:txBody>
          <a:bodyPr>
            <a:noAutofit/>
          </a:bodyPr>
          <a:lstStyle/>
          <a:p>
            <a:r>
              <a:rPr lang="en-US" sz="2800" b="1" dirty="0">
                <a:solidFill>
                  <a:srgbClr val="663366"/>
                </a:solidFill>
                <a:latin typeface="+mn-lt"/>
              </a:rPr>
              <a:t>Standard 3: Curriculum and Learning Activities</a:t>
            </a:r>
          </a:p>
        </p:txBody>
      </p:sp>
      <p:sp>
        <p:nvSpPr>
          <p:cNvPr id="6" name="Content Placeholder 5"/>
          <p:cNvSpPr>
            <a:spLocks noGrp="1"/>
          </p:cNvSpPr>
          <p:nvPr>
            <p:ph idx="1"/>
          </p:nvPr>
        </p:nvSpPr>
        <p:spPr>
          <a:xfrm>
            <a:off x="541377" y="1578759"/>
            <a:ext cx="7657049" cy="4053113"/>
          </a:xfrm>
        </p:spPr>
        <p:txBody>
          <a:bodyPr>
            <a:normAutofit/>
          </a:bodyPr>
          <a:lstStyle/>
          <a:p>
            <a:pPr>
              <a:buClr>
                <a:srgbClr val="5C4A72"/>
              </a:buClr>
            </a:pPr>
            <a:r>
              <a:rPr lang="en-US" sz="2250" dirty="0">
                <a:solidFill>
                  <a:schemeClr val="tx2">
                    <a:lumMod val="50000"/>
                  </a:schemeClr>
                </a:solidFill>
                <a:latin typeface="+mn-lt"/>
              </a:rPr>
              <a:t>Competencies are the basis for the curriculum</a:t>
            </a:r>
          </a:p>
          <a:p>
            <a:pPr>
              <a:buClr>
                <a:srgbClr val="5C4A72"/>
              </a:buClr>
            </a:pPr>
            <a:r>
              <a:rPr lang="en-US" sz="2250" dirty="0">
                <a:solidFill>
                  <a:schemeClr val="tx2">
                    <a:lumMod val="50000"/>
                  </a:schemeClr>
                </a:solidFill>
                <a:latin typeface="+mn-lt"/>
              </a:rPr>
              <a:t>Development of competencies must be done throughout the curriculum</a:t>
            </a:r>
          </a:p>
          <a:p>
            <a:pPr>
              <a:buClr>
                <a:srgbClr val="5C4A72"/>
              </a:buClr>
            </a:pPr>
            <a:r>
              <a:rPr lang="en-US" sz="2250" dirty="0">
                <a:solidFill>
                  <a:schemeClr val="tx2">
                    <a:lumMod val="50000"/>
                  </a:schemeClr>
                </a:solidFill>
                <a:latin typeface="+mn-lt"/>
              </a:rPr>
              <a:t>Didactic coursework and supervised experiential learning must be integrated throughout the curriculum</a:t>
            </a:r>
          </a:p>
          <a:p>
            <a:pPr>
              <a:buClr>
                <a:srgbClr val="5C4A72"/>
              </a:buClr>
            </a:pPr>
            <a:r>
              <a:rPr lang="en-US" sz="2250" dirty="0">
                <a:solidFill>
                  <a:schemeClr val="tx2">
                    <a:lumMod val="50000"/>
                  </a:schemeClr>
                </a:solidFill>
                <a:latin typeface="+mn-lt"/>
              </a:rPr>
              <a:t>Syllabi must include the competencies being assessed in the course</a:t>
            </a:r>
          </a:p>
          <a:p>
            <a:pPr marL="0" indent="0">
              <a:buNone/>
            </a:pPr>
            <a:endParaRPr lang="en-US" sz="1875" dirty="0">
              <a:solidFill>
                <a:schemeClr val="tx2">
                  <a:lumMod val="50000"/>
                </a:schemeClr>
              </a:solidFill>
              <a:latin typeface="+mn-lt"/>
            </a:endParaRPr>
          </a:p>
          <a:p>
            <a:endParaRPr lang="en-US" sz="2100" dirty="0">
              <a:solidFill>
                <a:schemeClr val="tx2">
                  <a:lumMod val="50000"/>
                </a:schemeClr>
              </a:solidFill>
              <a:latin typeface="+mn-lt"/>
            </a:endParaRPr>
          </a:p>
          <a:p>
            <a:endParaRPr lang="en-US" dirty="0"/>
          </a:p>
        </p:txBody>
      </p:sp>
      <p:sp>
        <p:nvSpPr>
          <p:cNvPr id="2" name="Slide Number Placeholder 1">
            <a:extLst>
              <a:ext uri="{FF2B5EF4-FFF2-40B4-BE49-F238E27FC236}">
                <a16:creationId xmlns:a16="http://schemas.microsoft.com/office/drawing/2014/main" id="{4EBD9E95-BCE2-45AD-B974-0ABC7F7915D8}"/>
              </a:ext>
            </a:extLst>
          </p:cNvPr>
          <p:cNvSpPr>
            <a:spLocks noGrp="1"/>
          </p:cNvSpPr>
          <p:nvPr>
            <p:ph type="sldNum" sz="quarter" idx="12"/>
          </p:nvPr>
        </p:nvSpPr>
        <p:spPr/>
        <p:txBody>
          <a:bodyPr/>
          <a:lstStyle/>
          <a:p>
            <a:r>
              <a:rPr lang="en-US" dirty="0">
                <a:solidFill>
                  <a:schemeClr val="bg1"/>
                </a:solidFill>
              </a:rPr>
              <a:t>©ACEND 2022</a:t>
            </a:r>
          </a:p>
          <a:p>
            <a:endParaRPr lang="en-US" dirty="0"/>
          </a:p>
        </p:txBody>
      </p:sp>
      <p:graphicFrame>
        <p:nvGraphicFramePr>
          <p:cNvPr id="7" name="Diagram 6">
            <a:extLst>
              <a:ext uri="{FF2B5EF4-FFF2-40B4-BE49-F238E27FC236}">
                <a16:creationId xmlns:a16="http://schemas.microsoft.com/office/drawing/2014/main" id="{B5879A27-C6FD-4B1C-B0A9-8122763E8030}"/>
              </a:ext>
            </a:extLst>
          </p:cNvPr>
          <p:cNvGraphicFramePr/>
          <p:nvPr/>
        </p:nvGraphicFramePr>
        <p:xfrm>
          <a:off x="5647041" y="4018267"/>
          <a:ext cx="2465174" cy="1801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1D712D4-4DCC-4425-9D73-0C04C5F4099B}"/>
              </a:ext>
            </a:extLst>
          </p:cNvPr>
          <p:cNvSpPr txBox="1"/>
          <p:nvPr/>
        </p:nvSpPr>
        <p:spPr>
          <a:xfrm>
            <a:off x="6521544" y="5042110"/>
            <a:ext cx="770012" cy="300082"/>
          </a:xfrm>
          <a:prstGeom prst="rect">
            <a:avLst/>
          </a:prstGeom>
          <a:noFill/>
        </p:spPr>
        <p:txBody>
          <a:bodyPr wrap="square" rtlCol="0">
            <a:spAutoFit/>
          </a:bodyPr>
          <a:lstStyle/>
          <a:p>
            <a:r>
              <a:rPr lang="en-US" sz="1350" b="1" dirty="0">
                <a:solidFill>
                  <a:schemeClr val="accent6">
                    <a:lumMod val="20000"/>
                    <a:lumOff val="80000"/>
                  </a:schemeClr>
                </a:solidFill>
              </a:rPr>
              <a:t>Didactic</a:t>
            </a:r>
          </a:p>
        </p:txBody>
      </p:sp>
      <p:sp>
        <p:nvSpPr>
          <p:cNvPr id="9" name="TextBox 8">
            <a:extLst>
              <a:ext uri="{FF2B5EF4-FFF2-40B4-BE49-F238E27FC236}">
                <a16:creationId xmlns:a16="http://schemas.microsoft.com/office/drawing/2014/main" id="{76BB1AC0-4613-45DE-82EC-A877E424AE69}"/>
              </a:ext>
            </a:extLst>
          </p:cNvPr>
          <p:cNvSpPr txBox="1"/>
          <p:nvPr/>
        </p:nvSpPr>
        <p:spPr>
          <a:xfrm>
            <a:off x="6335969" y="4056699"/>
            <a:ext cx="1087316" cy="507831"/>
          </a:xfrm>
          <a:prstGeom prst="rect">
            <a:avLst/>
          </a:prstGeom>
          <a:noFill/>
        </p:spPr>
        <p:txBody>
          <a:bodyPr wrap="square" rtlCol="0">
            <a:spAutoFit/>
          </a:bodyPr>
          <a:lstStyle/>
          <a:p>
            <a:pPr algn="ctr"/>
            <a:r>
              <a:rPr lang="en-US" sz="1350" b="1" dirty="0">
                <a:solidFill>
                  <a:schemeClr val="accent1">
                    <a:lumMod val="20000"/>
                    <a:lumOff val="80000"/>
                  </a:schemeClr>
                </a:solidFill>
              </a:rPr>
              <a:t>Experiential</a:t>
            </a:r>
          </a:p>
          <a:p>
            <a:pPr algn="ctr"/>
            <a:r>
              <a:rPr lang="en-US" sz="1350" b="1" dirty="0">
                <a:solidFill>
                  <a:schemeClr val="accent1">
                    <a:lumMod val="20000"/>
                    <a:lumOff val="80000"/>
                  </a:schemeClr>
                </a:solidFill>
              </a:rPr>
              <a:t>Learning</a:t>
            </a:r>
          </a:p>
        </p:txBody>
      </p:sp>
    </p:spTree>
    <p:custDataLst>
      <p:tags r:id="rId1"/>
    </p:custDataLst>
    <p:extLst>
      <p:ext uri="{BB962C8B-B14F-4D97-AF65-F5344CB8AC3E}">
        <p14:creationId xmlns:p14="http://schemas.microsoft.com/office/powerpoint/2010/main" val="3935366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85AE99-37CB-4D55-B405-4312E9338FDF}"/>
              </a:ext>
            </a:extLst>
          </p:cNvPr>
          <p:cNvSpPr>
            <a:spLocks noGrp="1"/>
          </p:cNvSpPr>
          <p:nvPr>
            <p:ph type="sldNum" sz="quarter" idx="12"/>
          </p:nvPr>
        </p:nvSpPr>
        <p:spPr>
          <a:xfrm>
            <a:off x="6858000" y="6405010"/>
            <a:ext cx="2057400" cy="365125"/>
          </a:xfrm>
        </p:spPr>
        <p:txBody>
          <a:bodyPr/>
          <a:lstStyle/>
          <a:p>
            <a:r>
              <a:rPr lang="en-US" dirty="0">
                <a:solidFill>
                  <a:schemeClr val="bg1"/>
                </a:solidFill>
              </a:rPr>
              <a:t>©ACEND 2022</a:t>
            </a:r>
          </a:p>
          <a:p>
            <a:endParaRPr lang="en-US" dirty="0"/>
          </a:p>
        </p:txBody>
      </p:sp>
      <p:sp>
        <p:nvSpPr>
          <p:cNvPr id="2" name="Title 1">
            <a:extLst>
              <a:ext uri="{FF2B5EF4-FFF2-40B4-BE49-F238E27FC236}">
                <a16:creationId xmlns:a16="http://schemas.microsoft.com/office/drawing/2014/main" id="{99333202-710F-4AD0-814D-019322733128}"/>
              </a:ext>
            </a:extLst>
          </p:cNvPr>
          <p:cNvSpPr>
            <a:spLocks noGrp="1"/>
          </p:cNvSpPr>
          <p:nvPr>
            <p:ph type="title" idx="4294967295"/>
          </p:nvPr>
        </p:nvSpPr>
        <p:spPr>
          <a:xfrm>
            <a:off x="259248" y="270427"/>
            <a:ext cx="6810375" cy="706437"/>
          </a:xfrm>
        </p:spPr>
        <p:txBody>
          <a:bodyPr>
            <a:noAutofit/>
          </a:bodyPr>
          <a:lstStyle/>
          <a:p>
            <a:r>
              <a:rPr lang="en-US" sz="3000" b="1" dirty="0">
                <a:solidFill>
                  <a:srgbClr val="663366"/>
                </a:solidFill>
                <a:latin typeface="+mn-lt"/>
              </a:rPr>
              <a:t>Appendices of Guidance                     Information Document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 t="7870" r="500" b="30902"/>
          <a:stretch/>
        </p:blipFill>
        <p:spPr>
          <a:xfrm>
            <a:off x="1190376" y="2930422"/>
            <a:ext cx="6696324" cy="2487806"/>
          </a:xfrm>
          <a:prstGeom prst="rect">
            <a:avLst/>
          </a:prstGeom>
        </p:spPr>
      </p:pic>
      <p:sp>
        <p:nvSpPr>
          <p:cNvPr id="4" name="Rounded Rectangle 3"/>
          <p:cNvSpPr/>
          <p:nvPr/>
        </p:nvSpPr>
        <p:spPr>
          <a:xfrm>
            <a:off x="1190376" y="2290906"/>
            <a:ext cx="1552824" cy="323850"/>
          </a:xfrm>
          <a:prstGeom prst="roundRect">
            <a:avLst/>
          </a:prstGeom>
          <a:ln w="28575">
            <a:solidFill>
              <a:srgbClr val="A358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Competencies</a:t>
            </a:r>
          </a:p>
        </p:txBody>
      </p:sp>
      <p:sp>
        <p:nvSpPr>
          <p:cNvPr id="6" name="Rounded Rectangle 5"/>
          <p:cNvSpPr/>
          <p:nvPr/>
        </p:nvSpPr>
        <p:spPr>
          <a:xfrm>
            <a:off x="2899990" y="2085106"/>
            <a:ext cx="1538661" cy="529650"/>
          </a:xfrm>
          <a:prstGeom prst="roundRect">
            <a:avLst/>
          </a:prstGeom>
          <a:ln w="28575">
            <a:solidFill>
              <a:srgbClr val="A358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Performance Indicators</a:t>
            </a:r>
          </a:p>
        </p:txBody>
      </p:sp>
      <p:sp>
        <p:nvSpPr>
          <p:cNvPr id="7" name="Rounded Rectangle 6"/>
          <p:cNvSpPr/>
          <p:nvPr/>
        </p:nvSpPr>
        <p:spPr>
          <a:xfrm>
            <a:off x="4538538" y="2085106"/>
            <a:ext cx="1552824" cy="529650"/>
          </a:xfrm>
          <a:prstGeom prst="roundRect">
            <a:avLst/>
          </a:prstGeom>
          <a:ln w="28575">
            <a:solidFill>
              <a:srgbClr val="A358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Practice Illustrations</a:t>
            </a:r>
          </a:p>
        </p:txBody>
      </p:sp>
      <p:sp>
        <p:nvSpPr>
          <p:cNvPr id="8" name="Rounded Rectangle 7"/>
          <p:cNvSpPr/>
          <p:nvPr/>
        </p:nvSpPr>
        <p:spPr>
          <a:xfrm>
            <a:off x="6191250" y="2286812"/>
            <a:ext cx="1552824" cy="323850"/>
          </a:xfrm>
          <a:prstGeom prst="roundRect">
            <a:avLst/>
          </a:prstGeom>
          <a:ln w="28575">
            <a:solidFill>
              <a:srgbClr val="A358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Assessment</a:t>
            </a:r>
          </a:p>
        </p:txBody>
      </p:sp>
      <p:cxnSp>
        <p:nvCxnSpPr>
          <p:cNvPr id="10" name="Straight Arrow Connector 9"/>
          <p:cNvCxnSpPr>
            <a:cxnSpLocks/>
            <a:stCxn id="4" idx="2"/>
          </p:cNvCxnSpPr>
          <p:nvPr/>
        </p:nvCxnSpPr>
        <p:spPr>
          <a:xfrm flipH="1">
            <a:off x="1790167" y="2614758"/>
            <a:ext cx="176624" cy="1062968"/>
          </a:xfrm>
          <a:prstGeom prst="straightConnector1">
            <a:avLst/>
          </a:prstGeom>
          <a:ln w="38100">
            <a:solidFill>
              <a:srgbClr val="A3586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3036198" y="2614758"/>
            <a:ext cx="628238" cy="1062968"/>
          </a:xfrm>
          <a:prstGeom prst="straightConnector1">
            <a:avLst/>
          </a:prstGeom>
          <a:ln w="38100">
            <a:solidFill>
              <a:srgbClr val="A3586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4359037" y="2614759"/>
            <a:ext cx="903404" cy="985694"/>
          </a:xfrm>
          <a:prstGeom prst="straightConnector1">
            <a:avLst/>
          </a:prstGeom>
          <a:ln w="38100">
            <a:solidFill>
              <a:srgbClr val="A3586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8" idx="2"/>
          </p:cNvCxnSpPr>
          <p:nvPr/>
        </p:nvCxnSpPr>
        <p:spPr>
          <a:xfrm flipH="1">
            <a:off x="6735652" y="2610665"/>
            <a:ext cx="232011" cy="989788"/>
          </a:xfrm>
          <a:prstGeom prst="straightConnector1">
            <a:avLst/>
          </a:prstGeom>
          <a:ln w="38100">
            <a:solidFill>
              <a:srgbClr val="A3586D"/>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13981AE-0739-4F8C-B319-CCBB94A48E6F}"/>
              </a:ext>
            </a:extLst>
          </p:cNvPr>
          <p:cNvSpPr/>
          <p:nvPr/>
        </p:nvSpPr>
        <p:spPr>
          <a:xfrm>
            <a:off x="6794120" y="324615"/>
            <a:ext cx="2090632" cy="1024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81168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232CB36-F831-4A5A-B20F-47A1A680A0F2}"/>
              </a:ext>
            </a:extLst>
          </p:cNvPr>
          <p:cNvSpPr/>
          <p:nvPr/>
        </p:nvSpPr>
        <p:spPr>
          <a:xfrm>
            <a:off x="6804734" y="190404"/>
            <a:ext cx="2152230" cy="1038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9333202-710F-4AD0-814D-019322733128}"/>
              </a:ext>
            </a:extLst>
          </p:cNvPr>
          <p:cNvSpPr>
            <a:spLocks noGrp="1"/>
          </p:cNvSpPr>
          <p:nvPr>
            <p:ph type="title"/>
          </p:nvPr>
        </p:nvSpPr>
        <p:spPr>
          <a:xfrm>
            <a:off x="509154" y="351778"/>
            <a:ext cx="6490335" cy="663574"/>
          </a:xfrm>
        </p:spPr>
        <p:txBody>
          <a:bodyPr>
            <a:noAutofit/>
          </a:bodyPr>
          <a:lstStyle/>
          <a:p>
            <a:r>
              <a:rPr lang="en-US" sz="3000" b="1" dirty="0">
                <a:solidFill>
                  <a:srgbClr val="F4874B"/>
                </a:solidFill>
                <a:latin typeface="+mn-lt"/>
              </a:rPr>
              <a:t>Competency Mapping</a:t>
            </a:r>
          </a:p>
        </p:txBody>
      </p:sp>
      <p:sp>
        <p:nvSpPr>
          <p:cNvPr id="3" name="Slide Number Placeholder 2">
            <a:extLst>
              <a:ext uri="{FF2B5EF4-FFF2-40B4-BE49-F238E27FC236}">
                <a16:creationId xmlns:a16="http://schemas.microsoft.com/office/drawing/2014/main" id="{089BD5AD-AC9D-4748-8FFB-0A1C075566EE}"/>
              </a:ext>
            </a:extLst>
          </p:cNvPr>
          <p:cNvSpPr>
            <a:spLocks noGrp="1"/>
          </p:cNvSpPr>
          <p:nvPr>
            <p:ph type="sldNum" sz="quarter" idx="10"/>
          </p:nvPr>
        </p:nvSpPr>
        <p:spPr/>
        <p:txBody>
          <a:bodyPr/>
          <a:lstStyle/>
          <a:p>
            <a:r>
              <a:rPr lang="en-US" dirty="0">
                <a:solidFill>
                  <a:schemeClr val="bg1"/>
                </a:solidFill>
              </a:rPr>
              <a:t>©ACEND 2022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901" y="2122940"/>
            <a:ext cx="3842084" cy="3138518"/>
          </a:xfrm>
          <a:prstGeom prst="rect">
            <a:avLst/>
          </a:prstGeom>
        </p:spPr>
      </p:pic>
      <p:sp>
        <p:nvSpPr>
          <p:cNvPr id="7" name="TextBox 6"/>
          <p:cNvSpPr txBox="1"/>
          <p:nvPr/>
        </p:nvSpPr>
        <p:spPr>
          <a:xfrm rot="19866455">
            <a:off x="5077060" y="2559510"/>
            <a:ext cx="329178" cy="2475037"/>
          </a:xfrm>
          <a:prstGeom prst="rect">
            <a:avLst/>
          </a:prstGeom>
          <a:noFill/>
        </p:spPr>
        <p:txBody>
          <a:bodyPr wrap="square" rtlCol="0">
            <a:spAutoFit/>
          </a:bodyPr>
          <a:lstStyle/>
          <a:p>
            <a:pPr>
              <a:spcBef>
                <a:spcPts val="450"/>
              </a:spcBef>
            </a:pPr>
            <a:r>
              <a:rPr lang="en-US" sz="1350" dirty="0">
                <a:latin typeface="Arial Rounded MT Bold" panose="020F0704030504030204" pitchFamily="34" charset="0"/>
                <a:cs typeface="Aharoni" panose="02010803020104030203" pitchFamily="2" charset="-79"/>
              </a:rPr>
              <a:t>K</a:t>
            </a:r>
          </a:p>
          <a:p>
            <a:pPr>
              <a:spcBef>
                <a:spcPts val="450"/>
              </a:spcBef>
            </a:pPr>
            <a:r>
              <a:rPr lang="en-US" sz="1350" dirty="0">
                <a:latin typeface="Arial Rounded MT Bold" panose="020F0704030504030204" pitchFamily="34" charset="0"/>
                <a:cs typeface="Aharoni" panose="02010803020104030203" pitchFamily="2" charset="-79"/>
              </a:rPr>
              <a:t>n</a:t>
            </a:r>
          </a:p>
          <a:p>
            <a:pPr>
              <a:spcBef>
                <a:spcPts val="450"/>
              </a:spcBef>
            </a:pPr>
            <a:r>
              <a:rPr lang="en-US" sz="1350" dirty="0">
                <a:latin typeface="Arial Rounded MT Bold" panose="020F0704030504030204" pitchFamily="34" charset="0"/>
                <a:cs typeface="Aharoni" panose="02010803020104030203" pitchFamily="2" charset="-79"/>
              </a:rPr>
              <a:t>o</a:t>
            </a:r>
          </a:p>
          <a:p>
            <a:pPr>
              <a:spcBef>
                <a:spcPts val="450"/>
              </a:spcBef>
            </a:pPr>
            <a:r>
              <a:rPr lang="en-US" sz="1350" dirty="0">
                <a:latin typeface="Arial Rounded MT Bold" panose="020F0704030504030204" pitchFamily="34" charset="0"/>
                <a:cs typeface="Aharoni" panose="02010803020104030203" pitchFamily="2" charset="-79"/>
              </a:rPr>
              <a:t>w</a:t>
            </a:r>
          </a:p>
          <a:p>
            <a:pPr>
              <a:spcBef>
                <a:spcPts val="450"/>
              </a:spcBef>
            </a:pPr>
            <a:r>
              <a:rPr lang="en-US" sz="1350" dirty="0">
                <a:latin typeface="Arial Rounded MT Bold" panose="020F0704030504030204" pitchFamily="34" charset="0"/>
                <a:cs typeface="Aharoni" panose="02010803020104030203" pitchFamily="2" charset="-79"/>
              </a:rPr>
              <a:t>l</a:t>
            </a:r>
          </a:p>
          <a:p>
            <a:pPr>
              <a:spcBef>
                <a:spcPts val="450"/>
              </a:spcBef>
            </a:pPr>
            <a:r>
              <a:rPr lang="en-US" sz="1350" dirty="0">
                <a:latin typeface="Arial Rounded MT Bold" panose="020F0704030504030204" pitchFamily="34" charset="0"/>
                <a:cs typeface="Aharoni" panose="02010803020104030203" pitchFamily="2" charset="-79"/>
              </a:rPr>
              <a:t>e</a:t>
            </a:r>
          </a:p>
          <a:p>
            <a:pPr>
              <a:spcBef>
                <a:spcPts val="450"/>
              </a:spcBef>
            </a:pPr>
            <a:r>
              <a:rPr lang="en-US" sz="1350" dirty="0">
                <a:latin typeface="Arial Rounded MT Bold" panose="020F0704030504030204" pitchFamily="34" charset="0"/>
                <a:cs typeface="Aharoni" panose="02010803020104030203" pitchFamily="2" charset="-79"/>
              </a:rPr>
              <a:t>d</a:t>
            </a:r>
          </a:p>
          <a:p>
            <a:pPr>
              <a:spcBef>
                <a:spcPts val="450"/>
              </a:spcBef>
            </a:pPr>
            <a:r>
              <a:rPr lang="en-US" sz="1350" dirty="0">
                <a:latin typeface="Arial Rounded MT Bold" panose="020F0704030504030204" pitchFamily="34" charset="0"/>
                <a:cs typeface="Aharoni" panose="02010803020104030203" pitchFamily="2" charset="-79"/>
              </a:rPr>
              <a:t>g</a:t>
            </a:r>
          </a:p>
          <a:p>
            <a:pPr>
              <a:spcBef>
                <a:spcPts val="450"/>
              </a:spcBef>
            </a:pPr>
            <a:r>
              <a:rPr lang="en-US" sz="1350" dirty="0">
                <a:latin typeface="Arial Rounded MT Bold" panose="020F0704030504030204" pitchFamily="34" charset="0"/>
                <a:cs typeface="Aharoni" panose="02010803020104030203" pitchFamily="2" charset="-79"/>
              </a:rPr>
              <a:t>e</a:t>
            </a:r>
          </a:p>
        </p:txBody>
      </p:sp>
      <p:sp>
        <p:nvSpPr>
          <p:cNvPr id="9" name="TextBox 8"/>
          <p:cNvSpPr txBox="1"/>
          <p:nvPr/>
        </p:nvSpPr>
        <p:spPr>
          <a:xfrm rot="19866455">
            <a:off x="5493514" y="2726978"/>
            <a:ext cx="329178" cy="1659429"/>
          </a:xfrm>
          <a:prstGeom prst="rect">
            <a:avLst/>
          </a:prstGeom>
          <a:noFill/>
        </p:spPr>
        <p:txBody>
          <a:bodyPr wrap="square" rtlCol="0">
            <a:spAutoFit/>
          </a:bodyPr>
          <a:lstStyle/>
          <a:p>
            <a:pPr>
              <a:spcBef>
                <a:spcPts val="450"/>
              </a:spcBef>
            </a:pPr>
            <a:r>
              <a:rPr lang="en-US" sz="1350" dirty="0">
                <a:latin typeface="Arial Rounded MT Bold" panose="020F0704030504030204" pitchFamily="34" charset="0"/>
                <a:cs typeface="Aharoni" panose="02010803020104030203" pitchFamily="2" charset="-79"/>
              </a:rPr>
              <a:t>S</a:t>
            </a:r>
          </a:p>
          <a:p>
            <a:pPr>
              <a:spcBef>
                <a:spcPts val="450"/>
              </a:spcBef>
            </a:pPr>
            <a:r>
              <a:rPr lang="en-US" sz="1350" dirty="0">
                <a:latin typeface="Arial Rounded MT Bold" panose="020F0704030504030204" pitchFamily="34" charset="0"/>
                <a:cs typeface="Aharoni" panose="02010803020104030203" pitchFamily="2" charset="-79"/>
              </a:rPr>
              <a:t>k</a:t>
            </a:r>
          </a:p>
          <a:p>
            <a:pPr>
              <a:spcBef>
                <a:spcPts val="450"/>
              </a:spcBef>
            </a:pPr>
            <a:r>
              <a:rPr lang="en-US" sz="1350" dirty="0" err="1">
                <a:latin typeface="Arial Rounded MT Bold" panose="020F0704030504030204" pitchFamily="34" charset="0"/>
                <a:cs typeface="Aharoni" panose="02010803020104030203" pitchFamily="2" charset="-79"/>
              </a:rPr>
              <a:t>i</a:t>
            </a:r>
            <a:endParaRPr lang="en-US" sz="1350" dirty="0">
              <a:latin typeface="Arial Rounded MT Bold" panose="020F0704030504030204" pitchFamily="34" charset="0"/>
              <a:cs typeface="Aharoni" panose="02010803020104030203" pitchFamily="2" charset="-79"/>
            </a:endParaRPr>
          </a:p>
          <a:p>
            <a:pPr>
              <a:spcBef>
                <a:spcPts val="450"/>
              </a:spcBef>
            </a:pPr>
            <a:r>
              <a:rPr lang="en-US" sz="1350" dirty="0">
                <a:latin typeface="Arial Rounded MT Bold" panose="020F0704030504030204" pitchFamily="34" charset="0"/>
                <a:cs typeface="Aharoni" panose="02010803020104030203" pitchFamily="2" charset="-79"/>
              </a:rPr>
              <a:t>l</a:t>
            </a:r>
          </a:p>
          <a:p>
            <a:pPr>
              <a:spcBef>
                <a:spcPts val="450"/>
              </a:spcBef>
            </a:pPr>
            <a:r>
              <a:rPr lang="en-US" sz="1350" dirty="0">
                <a:latin typeface="Arial Rounded MT Bold" panose="020F0704030504030204" pitchFamily="34" charset="0"/>
                <a:cs typeface="Aharoni" panose="02010803020104030203" pitchFamily="2" charset="-79"/>
              </a:rPr>
              <a:t>l</a:t>
            </a:r>
          </a:p>
          <a:p>
            <a:pPr>
              <a:spcBef>
                <a:spcPts val="450"/>
              </a:spcBef>
            </a:pPr>
            <a:r>
              <a:rPr lang="en-US" sz="1350" dirty="0">
                <a:latin typeface="Arial Rounded MT Bold" panose="020F0704030504030204" pitchFamily="34" charset="0"/>
                <a:cs typeface="Aharoni" panose="02010803020104030203" pitchFamily="2" charset="-79"/>
              </a:rPr>
              <a:t>s</a:t>
            </a:r>
          </a:p>
        </p:txBody>
      </p:sp>
      <p:sp>
        <p:nvSpPr>
          <p:cNvPr id="10" name="TextBox 9"/>
          <p:cNvSpPr txBox="1"/>
          <p:nvPr/>
        </p:nvSpPr>
        <p:spPr>
          <a:xfrm rot="19866455">
            <a:off x="5890473" y="2297638"/>
            <a:ext cx="329178" cy="2203167"/>
          </a:xfrm>
          <a:prstGeom prst="rect">
            <a:avLst/>
          </a:prstGeom>
          <a:noFill/>
        </p:spPr>
        <p:txBody>
          <a:bodyPr wrap="square" rtlCol="0">
            <a:spAutoFit/>
          </a:bodyPr>
          <a:lstStyle/>
          <a:p>
            <a:pPr>
              <a:spcBef>
                <a:spcPts val="450"/>
              </a:spcBef>
            </a:pPr>
            <a:r>
              <a:rPr lang="en-US" sz="1350" dirty="0">
                <a:latin typeface="Arial Rounded MT Bold" panose="020F0704030504030204" pitchFamily="34" charset="0"/>
                <a:cs typeface="Aharoni" panose="02010803020104030203" pitchFamily="2" charset="-79"/>
              </a:rPr>
              <a:t>J</a:t>
            </a:r>
          </a:p>
          <a:p>
            <a:pPr>
              <a:spcBef>
                <a:spcPts val="450"/>
              </a:spcBef>
            </a:pPr>
            <a:r>
              <a:rPr lang="en-US" sz="1350" dirty="0">
                <a:latin typeface="Arial Rounded MT Bold" panose="020F0704030504030204" pitchFamily="34" charset="0"/>
                <a:cs typeface="Aharoni" panose="02010803020104030203" pitchFamily="2" charset="-79"/>
              </a:rPr>
              <a:t>u</a:t>
            </a:r>
          </a:p>
          <a:p>
            <a:pPr>
              <a:spcBef>
                <a:spcPts val="450"/>
              </a:spcBef>
            </a:pPr>
            <a:r>
              <a:rPr lang="en-US" sz="1350" dirty="0">
                <a:latin typeface="Arial Rounded MT Bold" panose="020F0704030504030204" pitchFamily="34" charset="0"/>
                <a:cs typeface="Aharoni" panose="02010803020104030203" pitchFamily="2" charset="-79"/>
              </a:rPr>
              <a:t>d</a:t>
            </a:r>
          </a:p>
          <a:p>
            <a:pPr>
              <a:spcBef>
                <a:spcPts val="450"/>
              </a:spcBef>
            </a:pPr>
            <a:r>
              <a:rPr lang="en-US" sz="1350" dirty="0">
                <a:latin typeface="Arial Rounded MT Bold" panose="020F0704030504030204" pitchFamily="34" charset="0"/>
                <a:cs typeface="Aharoni" panose="02010803020104030203" pitchFamily="2" charset="-79"/>
              </a:rPr>
              <a:t>g</a:t>
            </a:r>
          </a:p>
          <a:p>
            <a:pPr>
              <a:spcBef>
                <a:spcPts val="450"/>
              </a:spcBef>
            </a:pPr>
            <a:r>
              <a:rPr lang="en-US" sz="1350" dirty="0">
                <a:latin typeface="Arial Rounded MT Bold" panose="020F0704030504030204" pitchFamily="34" charset="0"/>
                <a:cs typeface="Aharoni" panose="02010803020104030203" pitchFamily="2" charset="-79"/>
              </a:rPr>
              <a:t>m</a:t>
            </a:r>
          </a:p>
          <a:p>
            <a:pPr>
              <a:spcBef>
                <a:spcPts val="450"/>
              </a:spcBef>
            </a:pPr>
            <a:r>
              <a:rPr lang="en-US" sz="1350" dirty="0">
                <a:latin typeface="Arial Rounded MT Bold" panose="020F0704030504030204" pitchFamily="34" charset="0"/>
                <a:cs typeface="Aharoni" panose="02010803020104030203" pitchFamily="2" charset="-79"/>
              </a:rPr>
              <a:t>e</a:t>
            </a:r>
          </a:p>
          <a:p>
            <a:pPr>
              <a:spcBef>
                <a:spcPts val="450"/>
              </a:spcBef>
            </a:pPr>
            <a:r>
              <a:rPr lang="en-US" sz="1350" dirty="0">
                <a:latin typeface="Arial Rounded MT Bold" panose="020F0704030504030204" pitchFamily="34" charset="0"/>
                <a:cs typeface="Aharoni" panose="02010803020104030203" pitchFamily="2" charset="-79"/>
              </a:rPr>
              <a:t>n</a:t>
            </a:r>
          </a:p>
          <a:p>
            <a:pPr>
              <a:spcBef>
                <a:spcPts val="450"/>
              </a:spcBef>
            </a:pPr>
            <a:r>
              <a:rPr lang="en-US" sz="1350" dirty="0">
                <a:latin typeface="Arial Rounded MT Bold" panose="020F0704030504030204" pitchFamily="34" charset="0"/>
                <a:cs typeface="Aharoni" panose="02010803020104030203" pitchFamily="2" charset="-79"/>
              </a:rPr>
              <a:t>t</a:t>
            </a:r>
          </a:p>
        </p:txBody>
      </p:sp>
      <p:sp>
        <p:nvSpPr>
          <p:cNvPr id="11" name="TextBox 10"/>
          <p:cNvSpPr txBox="1"/>
          <p:nvPr/>
        </p:nvSpPr>
        <p:spPr>
          <a:xfrm>
            <a:off x="3807598" y="4015065"/>
            <a:ext cx="1235912" cy="923330"/>
          </a:xfrm>
          <a:prstGeom prst="rect">
            <a:avLst/>
          </a:prstGeom>
          <a:noFill/>
        </p:spPr>
        <p:txBody>
          <a:bodyPr wrap="square" rtlCol="0">
            <a:spAutoFit/>
          </a:bodyPr>
          <a:lstStyle/>
          <a:p>
            <a:pPr algn="ctr"/>
            <a:r>
              <a:rPr lang="en-US" sz="1350" dirty="0">
                <a:latin typeface="Arial Rounded MT Bold" panose="020F0704030504030204" pitchFamily="34" charset="0"/>
              </a:rPr>
              <a:t>Miller’s Competency Assessment Pyramid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197" y="2721739"/>
            <a:ext cx="2547341" cy="2445447"/>
          </a:xfrm>
          <a:prstGeom prst="rect">
            <a:avLst/>
          </a:prstGeom>
        </p:spPr>
      </p:pic>
      <p:sp>
        <p:nvSpPr>
          <p:cNvPr id="13" name="TextBox 12"/>
          <p:cNvSpPr txBox="1"/>
          <p:nvPr/>
        </p:nvSpPr>
        <p:spPr>
          <a:xfrm>
            <a:off x="1537754" y="4491864"/>
            <a:ext cx="1635336" cy="784830"/>
          </a:xfrm>
          <a:prstGeom prst="rect">
            <a:avLst/>
          </a:prstGeom>
          <a:noFill/>
        </p:spPr>
        <p:txBody>
          <a:bodyPr wrap="square" rtlCol="0">
            <a:spAutoFit/>
          </a:bodyPr>
          <a:lstStyle/>
          <a:p>
            <a:pPr algn="ctr"/>
            <a:r>
              <a:rPr lang="en-US" sz="1500" b="1" dirty="0"/>
              <a:t>Fact Gathering</a:t>
            </a:r>
          </a:p>
          <a:p>
            <a:pPr algn="ctr"/>
            <a:r>
              <a:rPr lang="en-US" sz="1500" b="1" dirty="0"/>
              <a:t>and Interpretation</a:t>
            </a:r>
          </a:p>
        </p:txBody>
      </p:sp>
      <p:sp>
        <p:nvSpPr>
          <p:cNvPr id="14" name="TextBox 13"/>
          <p:cNvSpPr txBox="1"/>
          <p:nvPr/>
        </p:nvSpPr>
        <p:spPr>
          <a:xfrm>
            <a:off x="2037428" y="3816544"/>
            <a:ext cx="1635336" cy="553998"/>
          </a:xfrm>
          <a:prstGeom prst="rect">
            <a:avLst/>
          </a:prstGeom>
          <a:noFill/>
        </p:spPr>
        <p:txBody>
          <a:bodyPr wrap="square" rtlCol="0">
            <a:spAutoFit/>
          </a:bodyPr>
          <a:lstStyle/>
          <a:p>
            <a:pPr algn="ctr"/>
            <a:r>
              <a:rPr lang="en-US" sz="1500" b="1" dirty="0"/>
              <a:t>Demonstration </a:t>
            </a:r>
          </a:p>
          <a:p>
            <a:pPr algn="ctr"/>
            <a:r>
              <a:rPr lang="en-US" sz="1500" b="1" dirty="0"/>
              <a:t>of Learning</a:t>
            </a:r>
          </a:p>
        </p:txBody>
      </p:sp>
      <p:sp>
        <p:nvSpPr>
          <p:cNvPr id="15" name="TextBox 14"/>
          <p:cNvSpPr txBox="1"/>
          <p:nvPr/>
        </p:nvSpPr>
        <p:spPr>
          <a:xfrm>
            <a:off x="4047644" y="4636242"/>
            <a:ext cx="952299" cy="323165"/>
          </a:xfrm>
          <a:prstGeom prst="rect">
            <a:avLst/>
          </a:prstGeom>
          <a:noFill/>
        </p:spPr>
        <p:txBody>
          <a:bodyPr wrap="square" rtlCol="0">
            <a:spAutoFit/>
          </a:bodyPr>
          <a:lstStyle/>
          <a:p>
            <a:r>
              <a:rPr lang="en-US" sz="1500" b="1" dirty="0"/>
              <a:t>Knows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3866" y="2733143"/>
            <a:ext cx="2547341" cy="2445447"/>
          </a:xfrm>
          <a:prstGeom prst="rect">
            <a:avLst/>
          </a:prstGeom>
        </p:spPr>
      </p:pic>
      <p:sp>
        <p:nvSpPr>
          <p:cNvPr id="17" name="TextBox 16"/>
          <p:cNvSpPr txBox="1"/>
          <p:nvPr/>
        </p:nvSpPr>
        <p:spPr>
          <a:xfrm>
            <a:off x="4075325" y="3973993"/>
            <a:ext cx="952299" cy="323165"/>
          </a:xfrm>
          <a:prstGeom prst="rect">
            <a:avLst/>
          </a:prstGeom>
          <a:noFill/>
        </p:spPr>
        <p:txBody>
          <a:bodyPr wrap="square" rtlCol="0">
            <a:spAutoFit/>
          </a:bodyPr>
          <a:lstStyle/>
          <a:p>
            <a:r>
              <a:rPr lang="en-US" sz="1500" b="1" dirty="0"/>
              <a:t>Shows</a:t>
            </a:r>
          </a:p>
        </p:txBody>
      </p:sp>
      <p:sp>
        <p:nvSpPr>
          <p:cNvPr id="18" name="TextBox 17"/>
          <p:cNvSpPr txBox="1"/>
          <p:nvPr/>
        </p:nvSpPr>
        <p:spPr>
          <a:xfrm>
            <a:off x="2491949" y="3017073"/>
            <a:ext cx="1635336" cy="553998"/>
          </a:xfrm>
          <a:prstGeom prst="rect">
            <a:avLst/>
          </a:prstGeom>
          <a:noFill/>
        </p:spPr>
        <p:txBody>
          <a:bodyPr wrap="square" rtlCol="0">
            <a:spAutoFit/>
          </a:bodyPr>
          <a:lstStyle/>
          <a:p>
            <a:pPr algn="ctr"/>
            <a:r>
              <a:rPr lang="en-US" sz="1500" b="1" dirty="0"/>
              <a:t>Performance in Practice</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1408" y="2728987"/>
            <a:ext cx="2534918" cy="2433521"/>
          </a:xfrm>
          <a:prstGeom prst="rect">
            <a:avLst/>
          </a:prstGeom>
        </p:spPr>
      </p:pic>
      <p:sp>
        <p:nvSpPr>
          <p:cNvPr id="20" name="TextBox 19"/>
          <p:cNvSpPr txBox="1"/>
          <p:nvPr/>
        </p:nvSpPr>
        <p:spPr>
          <a:xfrm>
            <a:off x="4127285" y="3247905"/>
            <a:ext cx="608844" cy="323165"/>
          </a:xfrm>
          <a:prstGeom prst="rect">
            <a:avLst/>
          </a:prstGeom>
          <a:noFill/>
        </p:spPr>
        <p:txBody>
          <a:bodyPr wrap="square" rtlCol="0">
            <a:spAutoFit/>
          </a:bodyPr>
          <a:lstStyle/>
          <a:p>
            <a:r>
              <a:rPr lang="en-US" sz="1500" b="1" dirty="0"/>
              <a:t>Does</a:t>
            </a:r>
          </a:p>
        </p:txBody>
      </p:sp>
      <p:sp>
        <p:nvSpPr>
          <p:cNvPr id="23" name="TextBox 22">
            <a:extLst>
              <a:ext uri="{FF2B5EF4-FFF2-40B4-BE49-F238E27FC236}">
                <a16:creationId xmlns:a16="http://schemas.microsoft.com/office/drawing/2014/main" id="{013D0111-4B59-4986-898A-171228BDECA1}"/>
              </a:ext>
            </a:extLst>
          </p:cNvPr>
          <p:cNvSpPr txBox="1"/>
          <p:nvPr/>
        </p:nvSpPr>
        <p:spPr>
          <a:xfrm>
            <a:off x="2491953" y="5454694"/>
            <a:ext cx="4030573" cy="369332"/>
          </a:xfrm>
          <a:prstGeom prst="rect">
            <a:avLst/>
          </a:prstGeom>
          <a:noFill/>
        </p:spPr>
        <p:txBody>
          <a:bodyPr wrap="square" rtlCol="0">
            <a:spAutoFit/>
          </a:bodyPr>
          <a:lstStyle/>
          <a:p>
            <a:r>
              <a:rPr lang="en-US" b="1" dirty="0">
                <a:solidFill>
                  <a:srgbClr val="0070C0"/>
                </a:solidFill>
              </a:rPr>
              <a:t>Color codes </a:t>
            </a:r>
            <a:r>
              <a:rPr lang="en-US" b="1" dirty="0">
                <a:solidFill>
                  <a:schemeClr val="accent4"/>
                </a:solidFill>
              </a:rPr>
              <a:t>used in the </a:t>
            </a:r>
            <a:r>
              <a:rPr lang="en-US" b="1" dirty="0">
                <a:solidFill>
                  <a:schemeClr val="accent6"/>
                </a:solidFill>
              </a:rPr>
              <a:t>curriculum map</a:t>
            </a:r>
          </a:p>
        </p:txBody>
      </p:sp>
      <p:cxnSp>
        <p:nvCxnSpPr>
          <p:cNvPr id="25" name="Straight Arrow Connector 24">
            <a:extLst>
              <a:ext uri="{FF2B5EF4-FFF2-40B4-BE49-F238E27FC236}">
                <a16:creationId xmlns:a16="http://schemas.microsoft.com/office/drawing/2014/main" id="{A8A426F5-144E-4FA0-9178-555AF87A6450}"/>
              </a:ext>
            </a:extLst>
          </p:cNvPr>
          <p:cNvCxnSpPr/>
          <p:nvPr/>
        </p:nvCxnSpPr>
        <p:spPr>
          <a:xfrm flipV="1">
            <a:off x="4377533" y="4902751"/>
            <a:ext cx="0" cy="506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1D146C-9FC8-4E2F-BD08-0C548A23FE8C}"/>
              </a:ext>
            </a:extLst>
          </p:cNvPr>
          <p:cNvCxnSpPr>
            <a:cxnSpLocks/>
          </p:cNvCxnSpPr>
          <p:nvPr/>
        </p:nvCxnSpPr>
        <p:spPr>
          <a:xfrm flipV="1">
            <a:off x="4585858" y="4310710"/>
            <a:ext cx="0" cy="111328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7E711A-935C-4517-B4F1-A1B4ECDF327F}"/>
              </a:ext>
            </a:extLst>
          </p:cNvPr>
          <p:cNvCxnSpPr>
            <a:cxnSpLocks/>
          </p:cNvCxnSpPr>
          <p:nvPr/>
        </p:nvCxnSpPr>
        <p:spPr>
          <a:xfrm flipV="1">
            <a:off x="4736129" y="3650403"/>
            <a:ext cx="0" cy="178814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35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60" y="421271"/>
            <a:ext cx="5124968" cy="497681"/>
          </a:xfrm>
        </p:spPr>
        <p:txBody>
          <a:bodyPr>
            <a:noAutofit/>
          </a:bodyPr>
          <a:lstStyle/>
          <a:p>
            <a:r>
              <a:rPr lang="en-US" sz="3200" b="1" dirty="0">
                <a:solidFill>
                  <a:srgbClr val="F4874B"/>
                </a:solidFill>
                <a:latin typeface="+mn-lt"/>
              </a:rPr>
              <a:t>Curriculum Map Template</a:t>
            </a:r>
          </a:p>
        </p:txBody>
      </p:sp>
      <p:sp>
        <p:nvSpPr>
          <p:cNvPr id="6" name="Content Placeholder 5"/>
          <p:cNvSpPr>
            <a:spLocks noGrp="1"/>
          </p:cNvSpPr>
          <p:nvPr>
            <p:ph type="body" sz="quarter" idx="11"/>
          </p:nvPr>
        </p:nvSpPr>
        <p:spPr>
          <a:xfrm>
            <a:off x="498764" y="1319645"/>
            <a:ext cx="7772400" cy="4580935"/>
          </a:xfrm>
        </p:spPr>
        <p:txBody>
          <a:bodyPr>
            <a:noAutofit/>
          </a:bodyPr>
          <a:lstStyle/>
          <a:p>
            <a:pPr marL="0" indent="0">
              <a:buNone/>
            </a:pPr>
            <a:r>
              <a:rPr lang="en-US" sz="2800" b="1" dirty="0">
                <a:solidFill>
                  <a:srgbClr val="F4874B"/>
                </a:solidFill>
                <a:latin typeface="+mn-lt"/>
              </a:rPr>
              <a:t>Key elements:</a:t>
            </a:r>
          </a:p>
          <a:p>
            <a:pPr>
              <a:buClr>
                <a:srgbClr val="F3B05A"/>
              </a:buClr>
            </a:pPr>
            <a:r>
              <a:rPr lang="en-US" sz="2200" dirty="0">
                <a:solidFill>
                  <a:schemeClr val="tx2">
                    <a:lumMod val="50000"/>
                  </a:schemeClr>
                </a:solidFill>
                <a:latin typeface="+mn-lt"/>
              </a:rPr>
              <a:t>Must cover </a:t>
            </a:r>
            <a:r>
              <a:rPr lang="en-US" sz="2200" b="1" dirty="0">
                <a:solidFill>
                  <a:schemeClr val="tx2">
                    <a:lumMod val="50000"/>
                  </a:schemeClr>
                </a:solidFill>
                <a:latin typeface="+mn-lt"/>
              </a:rPr>
              <a:t>all PIs </a:t>
            </a:r>
            <a:r>
              <a:rPr lang="en-US" sz="2200" dirty="0">
                <a:solidFill>
                  <a:schemeClr val="tx2">
                    <a:lumMod val="50000"/>
                  </a:schemeClr>
                </a:solidFill>
                <a:latin typeface="+mn-lt"/>
              </a:rPr>
              <a:t>in the curriculum </a:t>
            </a:r>
          </a:p>
          <a:p>
            <a:pPr>
              <a:buClr>
                <a:srgbClr val="F3B05A"/>
              </a:buClr>
            </a:pPr>
            <a:r>
              <a:rPr lang="en-US" sz="2200" dirty="0">
                <a:solidFill>
                  <a:schemeClr val="tx2">
                    <a:lumMod val="50000"/>
                  </a:schemeClr>
                </a:solidFill>
                <a:latin typeface="+mn-lt"/>
              </a:rPr>
              <a:t>PIs do not need to be “assessed.” They must be  “incorporated” or “covered”</a:t>
            </a:r>
          </a:p>
          <a:p>
            <a:pPr lvl="1">
              <a:buClr>
                <a:srgbClr val="F3B05A"/>
              </a:buClr>
            </a:pPr>
            <a:r>
              <a:rPr lang="en-US" sz="2200" i="1" dirty="0">
                <a:solidFill>
                  <a:schemeClr val="tx2">
                    <a:lumMod val="50000"/>
                  </a:schemeClr>
                </a:solidFill>
                <a:latin typeface="+mn-lt"/>
              </a:rPr>
              <a:t>…incorporated in the curriculum through learning activities, assessment (e.g., projects, case studies, presentations, exams) and supervised experiential learning, and covered in textbooks and coursework to prepare students to demonstrate the required competencies. </a:t>
            </a:r>
          </a:p>
          <a:p>
            <a:pPr marL="0" indent="0">
              <a:buNone/>
            </a:pPr>
            <a:endParaRPr lang="en-US" sz="2100" dirty="0">
              <a:solidFill>
                <a:schemeClr val="tx2">
                  <a:lumMod val="50000"/>
                </a:schemeClr>
              </a:solidFill>
              <a:latin typeface="+mn-lt"/>
            </a:endParaRPr>
          </a:p>
        </p:txBody>
      </p:sp>
      <p:sp>
        <p:nvSpPr>
          <p:cNvPr id="2" name="Slide Number Placeholder 1">
            <a:extLst>
              <a:ext uri="{FF2B5EF4-FFF2-40B4-BE49-F238E27FC236}">
                <a16:creationId xmlns:a16="http://schemas.microsoft.com/office/drawing/2014/main" id="{0778F76F-C9D4-4C21-9374-BACC7C60F55E}"/>
              </a:ext>
            </a:extLst>
          </p:cNvPr>
          <p:cNvSpPr>
            <a:spLocks noGrp="1"/>
          </p:cNvSpPr>
          <p:nvPr>
            <p:ph type="sldNum" sz="quarter" idx="10"/>
          </p:nvPr>
        </p:nvSpPr>
        <p:spPr/>
        <p:txBody>
          <a:bodyPr/>
          <a:lstStyle/>
          <a:p>
            <a:r>
              <a:rPr lang="en-US" dirty="0">
                <a:solidFill>
                  <a:schemeClr val="bg1"/>
                </a:solidFill>
              </a:rPr>
              <a:t>©ACEND 2022</a:t>
            </a:r>
          </a:p>
          <a:p>
            <a:endParaRPr lang="en-US" dirty="0"/>
          </a:p>
        </p:txBody>
      </p:sp>
      <p:sp>
        <p:nvSpPr>
          <p:cNvPr id="8" name="Rectangle 7">
            <a:extLst>
              <a:ext uri="{FF2B5EF4-FFF2-40B4-BE49-F238E27FC236}">
                <a16:creationId xmlns:a16="http://schemas.microsoft.com/office/drawing/2014/main" id="{9BA8B568-48CF-492C-B086-A76DB8342144}"/>
              </a:ext>
            </a:extLst>
          </p:cNvPr>
          <p:cNvSpPr/>
          <p:nvPr/>
        </p:nvSpPr>
        <p:spPr>
          <a:xfrm>
            <a:off x="6201203" y="219069"/>
            <a:ext cx="2714237" cy="1100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250288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078" y="420087"/>
            <a:ext cx="4901723" cy="497681"/>
          </a:xfrm>
        </p:spPr>
        <p:txBody>
          <a:bodyPr>
            <a:noAutofit/>
          </a:bodyPr>
          <a:lstStyle/>
          <a:p>
            <a:r>
              <a:rPr lang="en-US" sz="3200" b="1" dirty="0">
                <a:latin typeface="+mn-lt"/>
              </a:rPr>
              <a:t>RE 3.2 Learning Activities</a:t>
            </a:r>
          </a:p>
        </p:txBody>
      </p:sp>
      <p:sp>
        <p:nvSpPr>
          <p:cNvPr id="7" name="Content Placeholder 5"/>
          <p:cNvSpPr>
            <a:spLocks noGrp="1"/>
          </p:cNvSpPr>
          <p:nvPr>
            <p:ph type="body" sz="quarter" idx="11"/>
          </p:nvPr>
        </p:nvSpPr>
        <p:spPr>
          <a:xfrm>
            <a:off x="445015" y="1288473"/>
            <a:ext cx="6359719" cy="3500384"/>
          </a:xfrm>
        </p:spPr>
        <p:txBody>
          <a:bodyPr>
            <a:noAutofit/>
          </a:bodyPr>
          <a:lstStyle/>
          <a:p>
            <a:pPr marL="0" indent="0">
              <a:buNone/>
            </a:pPr>
            <a:r>
              <a:rPr lang="en-US" sz="2800" dirty="0">
                <a:solidFill>
                  <a:srgbClr val="5C4A72"/>
                </a:solidFill>
                <a:latin typeface="+mn-lt"/>
              </a:rPr>
              <a:t>Must include:</a:t>
            </a:r>
          </a:p>
          <a:p>
            <a:pPr lvl="1">
              <a:buClr>
                <a:srgbClr val="5C4A72"/>
              </a:buClr>
            </a:pPr>
            <a:r>
              <a:rPr lang="en-US" sz="2800" dirty="0">
                <a:solidFill>
                  <a:schemeClr val="tx2">
                    <a:lumMod val="50000"/>
                  </a:schemeClr>
                </a:solidFill>
                <a:latin typeface="+mn-lt"/>
              </a:rPr>
              <a:t>Various conditions and disease states</a:t>
            </a:r>
          </a:p>
          <a:p>
            <a:pPr lvl="1">
              <a:buClr>
                <a:srgbClr val="5C4A72"/>
              </a:buClr>
            </a:pPr>
            <a:r>
              <a:rPr lang="en-US" sz="2800" dirty="0">
                <a:solidFill>
                  <a:schemeClr val="tx2">
                    <a:lumMod val="50000"/>
                  </a:schemeClr>
                </a:solidFill>
                <a:latin typeface="+mn-lt"/>
              </a:rPr>
              <a:t>Various populations, across the life cycle</a:t>
            </a:r>
          </a:p>
          <a:p>
            <a:pPr lvl="1">
              <a:buClr>
                <a:srgbClr val="5C4A72"/>
              </a:buClr>
            </a:pPr>
            <a:r>
              <a:rPr lang="en-US" sz="2800" dirty="0">
                <a:solidFill>
                  <a:schemeClr val="tx2">
                    <a:lumMod val="50000"/>
                  </a:schemeClr>
                </a:solidFill>
                <a:latin typeface="+mn-lt"/>
              </a:rPr>
              <a:t>Diverse cultures</a:t>
            </a:r>
          </a:p>
          <a:p>
            <a:pPr lvl="1">
              <a:buClr>
                <a:srgbClr val="5C4A72"/>
              </a:buClr>
            </a:pPr>
            <a:r>
              <a:rPr lang="en-US" sz="2800" dirty="0">
                <a:latin typeface="+mn-lt"/>
              </a:rPr>
              <a:t>Clinical skills</a:t>
            </a:r>
          </a:p>
          <a:p>
            <a:pPr marL="0" lvl="1" indent="0">
              <a:spcBef>
                <a:spcPts val="563"/>
              </a:spcBef>
              <a:buNone/>
            </a:pPr>
            <a:r>
              <a:rPr lang="en-US" sz="2800" dirty="0">
                <a:solidFill>
                  <a:srgbClr val="5C4A72"/>
                </a:solidFill>
                <a:latin typeface="+mn-lt"/>
              </a:rPr>
              <a:t>Must use a variety of educational approaches</a:t>
            </a:r>
          </a:p>
        </p:txBody>
      </p:sp>
      <p:sp>
        <p:nvSpPr>
          <p:cNvPr id="2" name="Slide Number Placeholder 1">
            <a:extLst>
              <a:ext uri="{FF2B5EF4-FFF2-40B4-BE49-F238E27FC236}">
                <a16:creationId xmlns:a16="http://schemas.microsoft.com/office/drawing/2014/main" id="{28DF691B-D4E7-4D18-8374-7B0E06C75E7D}"/>
              </a:ext>
            </a:extLst>
          </p:cNvPr>
          <p:cNvSpPr>
            <a:spLocks noGrp="1"/>
          </p:cNvSpPr>
          <p:nvPr>
            <p:ph type="sldNum" sz="quarter" idx="10"/>
          </p:nvPr>
        </p:nvSpPr>
        <p:spPr/>
        <p:txBody>
          <a:bodyPr/>
          <a:lstStyle/>
          <a:p>
            <a:r>
              <a:rPr lang="en-US" dirty="0">
                <a:solidFill>
                  <a:schemeClr val="bg1"/>
                </a:solidFill>
              </a:rPr>
              <a:t>©ACEND 2022</a:t>
            </a:r>
          </a:p>
          <a:p>
            <a:endParaRPr lang="en-US" dirty="0"/>
          </a:p>
        </p:txBody>
      </p:sp>
      <p:pic>
        <p:nvPicPr>
          <p:cNvPr id="6" name="Picture 5">
            <a:extLst>
              <a:ext uri="{FF2B5EF4-FFF2-40B4-BE49-F238E27FC236}">
                <a16:creationId xmlns:a16="http://schemas.microsoft.com/office/drawing/2014/main" id="{67A1B015-B71D-4ABA-9201-81ED06A61BAD}"/>
              </a:ext>
            </a:extLst>
          </p:cNvPr>
          <p:cNvPicPr>
            <a:picLocks noChangeAspect="1"/>
          </p:cNvPicPr>
          <p:nvPr/>
        </p:nvPicPr>
        <p:blipFill>
          <a:blip r:embed="rId4"/>
          <a:stretch>
            <a:fillRect/>
          </a:stretch>
        </p:blipFill>
        <p:spPr>
          <a:xfrm>
            <a:off x="2241463" y="4970345"/>
            <a:ext cx="1597819" cy="1198364"/>
          </a:xfrm>
          <a:prstGeom prst="rect">
            <a:avLst/>
          </a:prstGeom>
        </p:spPr>
      </p:pic>
      <p:pic>
        <p:nvPicPr>
          <p:cNvPr id="8" name="Picture 7">
            <a:extLst>
              <a:ext uri="{FF2B5EF4-FFF2-40B4-BE49-F238E27FC236}">
                <a16:creationId xmlns:a16="http://schemas.microsoft.com/office/drawing/2014/main" id="{3CA6E184-A2FB-4F70-A5BA-975F6FDD0204}"/>
              </a:ext>
            </a:extLst>
          </p:cNvPr>
          <p:cNvPicPr>
            <a:picLocks noChangeAspect="1"/>
          </p:cNvPicPr>
          <p:nvPr/>
        </p:nvPicPr>
        <p:blipFill rotWithShape="1">
          <a:blip r:embed="rId5"/>
          <a:srcRect l="24544"/>
          <a:stretch/>
        </p:blipFill>
        <p:spPr>
          <a:xfrm>
            <a:off x="5930961" y="4957551"/>
            <a:ext cx="1218506" cy="1211156"/>
          </a:xfrm>
          <a:prstGeom prst="rect">
            <a:avLst/>
          </a:prstGeom>
        </p:spPr>
      </p:pic>
      <p:pic>
        <p:nvPicPr>
          <p:cNvPr id="10" name="Picture 9">
            <a:extLst>
              <a:ext uri="{FF2B5EF4-FFF2-40B4-BE49-F238E27FC236}">
                <a16:creationId xmlns:a16="http://schemas.microsoft.com/office/drawing/2014/main" id="{4C1B8D93-64D0-42AC-9695-2506D34ED438}"/>
              </a:ext>
            </a:extLst>
          </p:cNvPr>
          <p:cNvPicPr>
            <a:picLocks noChangeAspect="1"/>
          </p:cNvPicPr>
          <p:nvPr/>
        </p:nvPicPr>
        <p:blipFill>
          <a:blip r:embed="rId6"/>
          <a:stretch>
            <a:fillRect/>
          </a:stretch>
        </p:blipFill>
        <p:spPr>
          <a:xfrm>
            <a:off x="488690" y="4970344"/>
            <a:ext cx="1597820" cy="1198365"/>
          </a:xfrm>
          <a:prstGeom prst="rect">
            <a:avLst/>
          </a:prstGeom>
        </p:spPr>
      </p:pic>
      <p:pic>
        <p:nvPicPr>
          <p:cNvPr id="11" name="Picture 10">
            <a:extLst>
              <a:ext uri="{FF2B5EF4-FFF2-40B4-BE49-F238E27FC236}">
                <a16:creationId xmlns:a16="http://schemas.microsoft.com/office/drawing/2014/main" id="{1F611562-A182-4982-AB38-E444F75F5999}"/>
              </a:ext>
            </a:extLst>
          </p:cNvPr>
          <p:cNvPicPr>
            <a:picLocks noChangeAspect="1"/>
          </p:cNvPicPr>
          <p:nvPr/>
        </p:nvPicPr>
        <p:blipFill>
          <a:blip r:embed="rId7"/>
          <a:stretch>
            <a:fillRect/>
          </a:stretch>
        </p:blipFill>
        <p:spPr>
          <a:xfrm>
            <a:off x="4077683" y="4957551"/>
            <a:ext cx="1614877" cy="1211158"/>
          </a:xfrm>
          <a:prstGeom prst="rect">
            <a:avLst/>
          </a:prstGeom>
        </p:spPr>
      </p:pic>
      <p:sp>
        <p:nvSpPr>
          <p:cNvPr id="12" name="Rectangle 11">
            <a:extLst>
              <a:ext uri="{FF2B5EF4-FFF2-40B4-BE49-F238E27FC236}">
                <a16:creationId xmlns:a16="http://schemas.microsoft.com/office/drawing/2014/main" id="{C1D3FEA7-1B40-48AF-9C96-90F1C43C04E4}"/>
              </a:ext>
            </a:extLst>
          </p:cNvPr>
          <p:cNvSpPr/>
          <p:nvPr/>
        </p:nvSpPr>
        <p:spPr>
          <a:xfrm>
            <a:off x="6804734" y="203425"/>
            <a:ext cx="2141839" cy="116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038213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C1CC72-4697-4818-AA7F-78C203C0E000}"/>
              </a:ext>
            </a:extLst>
          </p:cNvPr>
          <p:cNvSpPr/>
          <p:nvPr/>
        </p:nvSpPr>
        <p:spPr>
          <a:xfrm>
            <a:off x="6847652" y="294773"/>
            <a:ext cx="2057400" cy="962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E40E7A5F-06F8-49AF-AF98-3818A28CFF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3463" y="1975783"/>
            <a:ext cx="8242126" cy="2076930"/>
          </a:xfrm>
          <a:prstGeom prst="rect">
            <a:avLst/>
          </a:prstGeom>
          <a:ln w="76200">
            <a:solidFill>
              <a:srgbClr val="5C4A72"/>
            </a:solidFill>
          </a:ln>
        </p:spPr>
      </p:pic>
      <p:sp>
        <p:nvSpPr>
          <p:cNvPr id="17" name="Callout: Line 16">
            <a:extLst>
              <a:ext uri="{FF2B5EF4-FFF2-40B4-BE49-F238E27FC236}">
                <a16:creationId xmlns:a16="http://schemas.microsoft.com/office/drawing/2014/main" id="{21C9A6AD-EB9F-40AF-A144-81A6BC556FA1}"/>
              </a:ext>
            </a:extLst>
          </p:cNvPr>
          <p:cNvSpPr/>
          <p:nvPr/>
        </p:nvSpPr>
        <p:spPr>
          <a:xfrm>
            <a:off x="1590805" y="666304"/>
            <a:ext cx="3966431" cy="962527"/>
          </a:xfrm>
          <a:prstGeom prst="borderCallout1">
            <a:avLst>
              <a:gd name="adj1" fmla="val 131871"/>
              <a:gd name="adj2" fmla="val 133390"/>
              <a:gd name="adj3" fmla="val 50438"/>
              <a:gd name="adj4" fmla="val 99401"/>
            </a:avLst>
          </a:prstGeom>
          <a:gradFill flip="none" rotWithShape="1">
            <a:gsLst>
              <a:gs pos="0">
                <a:srgbClr val="5C4A72">
                  <a:tint val="66000"/>
                  <a:satMod val="160000"/>
                </a:srgbClr>
              </a:gs>
              <a:gs pos="50000">
                <a:srgbClr val="5C4A72">
                  <a:tint val="44500"/>
                  <a:satMod val="160000"/>
                </a:srgbClr>
              </a:gs>
              <a:gs pos="100000">
                <a:srgbClr val="5C4A72">
                  <a:tint val="23500"/>
                  <a:satMod val="160000"/>
                </a:srgbClr>
              </a:gs>
            </a:gsLst>
            <a:lin ang="0" scaled="1"/>
            <a:tileRect/>
          </a:gradFill>
          <a:ln w="57150">
            <a:solidFill>
              <a:srgbClr val="5C4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Clinical Skills Learning Experiences</a:t>
            </a:r>
          </a:p>
        </p:txBody>
      </p:sp>
      <p:sp>
        <p:nvSpPr>
          <p:cNvPr id="18" name="TextBox 17">
            <a:extLst>
              <a:ext uri="{FF2B5EF4-FFF2-40B4-BE49-F238E27FC236}">
                <a16:creationId xmlns:a16="http://schemas.microsoft.com/office/drawing/2014/main" id="{4D439399-8143-41C8-80EC-7CBE803EE14D}"/>
              </a:ext>
            </a:extLst>
          </p:cNvPr>
          <p:cNvSpPr txBox="1"/>
          <p:nvPr/>
        </p:nvSpPr>
        <p:spPr>
          <a:xfrm>
            <a:off x="1141446" y="4455774"/>
            <a:ext cx="6859554" cy="1569660"/>
          </a:xfrm>
          <a:prstGeom prst="rect">
            <a:avLst/>
          </a:prstGeom>
          <a:gradFill flip="none" rotWithShape="1">
            <a:gsLst>
              <a:gs pos="0">
                <a:srgbClr val="5C4A72">
                  <a:tint val="66000"/>
                  <a:satMod val="160000"/>
                </a:srgbClr>
              </a:gs>
              <a:gs pos="50000">
                <a:srgbClr val="5C4A72">
                  <a:tint val="44500"/>
                  <a:satMod val="160000"/>
                </a:srgbClr>
              </a:gs>
              <a:gs pos="100000">
                <a:srgbClr val="5C4A72">
                  <a:tint val="23500"/>
                  <a:satMod val="160000"/>
                </a:srgbClr>
              </a:gs>
            </a:gsLst>
            <a:lin ang="0" scaled="1"/>
            <a:tileRect/>
          </a:gradFill>
          <a:ln w="76200">
            <a:solidFill>
              <a:srgbClr val="5C4A72"/>
            </a:solidFill>
          </a:ln>
        </p:spPr>
        <p:txBody>
          <a:bodyPr wrap="square">
            <a:spAutoFit/>
          </a:bodyPr>
          <a:lstStyle/>
          <a:p>
            <a:pPr marL="257168" lvl="1" algn="ctr">
              <a:buClr>
                <a:schemeClr val="accent5"/>
              </a:buClr>
            </a:pPr>
            <a:r>
              <a:rPr lang="en-US" sz="2100" b="1" dirty="0">
                <a:solidFill>
                  <a:srgbClr val="5C4A72"/>
                </a:solidFill>
                <a:latin typeface="Myriad Pro" panose="020B0503030403020204" pitchFamily="34" charset="0"/>
                <a:cs typeface="Calibri" panose="020F0502020204030204" pitchFamily="34" charset="0"/>
              </a:rPr>
              <a:t>GUIDANCE</a:t>
            </a:r>
          </a:p>
          <a:p>
            <a:pPr marL="257168" lvl="1">
              <a:buClr>
                <a:schemeClr val="accent5"/>
              </a:buClr>
            </a:pPr>
            <a:r>
              <a:rPr lang="en-US" sz="1500" dirty="0">
                <a:latin typeface="Calibri" panose="020F0502020204030204" pitchFamily="34" charset="0"/>
                <a:ea typeface="Calibri" panose="020F0502020204030204" pitchFamily="34" charset="0"/>
                <a:cs typeface="Calibri" panose="020F0502020204030204" pitchFamily="34" charset="0"/>
              </a:rPr>
              <a:t>Programs must either have learning experiences associated with e.1-4 implemented by June 1, 2022 or programs must show evidence of plans for implementation such as meeting minutes where implementation is discussed. After December 31, 2023 programs must have these learning experiences fully implemented within the curriculum</a:t>
            </a:r>
            <a:r>
              <a:rPr lang="en-US" sz="1350" dirty="0">
                <a:latin typeface="Calibri" panose="020F0502020204030204" pitchFamily="34" charset="0"/>
                <a:ea typeface="Calibri" panose="020F0502020204030204" pitchFamily="34" charset="0"/>
                <a:cs typeface="Calibri" panose="020F0502020204030204" pitchFamily="34" charset="0"/>
              </a:rPr>
              <a:t>. </a:t>
            </a:r>
            <a:endParaRPr lang="en-US" sz="1350" dirty="0">
              <a:latin typeface="Myriad Pro" panose="020B050303040302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0A1B8EB-6FE5-4AC7-B005-211D38446920}"/>
              </a:ext>
            </a:extLst>
          </p:cNvPr>
          <p:cNvSpPr>
            <a:spLocks noGrp="1"/>
          </p:cNvSpPr>
          <p:nvPr>
            <p:ph type="sldNum" sz="quarter" idx="12"/>
          </p:nvPr>
        </p:nvSpPr>
        <p:spPr>
          <a:xfrm>
            <a:off x="6847652" y="6428495"/>
            <a:ext cx="2057400" cy="365125"/>
          </a:xfrm>
        </p:spPr>
        <p:txBody>
          <a:bodyPr/>
          <a:lstStyle/>
          <a:p>
            <a:r>
              <a:rPr lang="en-US" dirty="0">
                <a:solidFill>
                  <a:schemeClr val="bg1"/>
                </a:solidFill>
              </a:rPr>
              <a:t>©ACEND 2022</a:t>
            </a:r>
          </a:p>
          <a:p>
            <a:endParaRPr lang="en-US" dirty="0"/>
          </a:p>
        </p:txBody>
      </p:sp>
    </p:spTree>
    <p:extLst>
      <p:ext uri="{BB962C8B-B14F-4D97-AF65-F5344CB8AC3E}">
        <p14:creationId xmlns:p14="http://schemas.microsoft.com/office/powerpoint/2010/main" val="2626462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773" y="215757"/>
            <a:ext cx="7570098" cy="712498"/>
          </a:xfrm>
        </p:spPr>
        <p:txBody>
          <a:bodyPr>
            <a:normAutofit/>
          </a:bodyPr>
          <a:lstStyle/>
          <a:p>
            <a:r>
              <a:rPr lang="en-US" sz="2700" b="1" dirty="0">
                <a:latin typeface="+mn-lt"/>
              </a:rPr>
              <a:t>Clinical Skills Learning Experiences-Examples</a:t>
            </a:r>
          </a:p>
        </p:txBody>
      </p:sp>
      <p:sp>
        <p:nvSpPr>
          <p:cNvPr id="6" name="Content Placeholder 5"/>
          <p:cNvSpPr>
            <a:spLocks noGrp="1"/>
          </p:cNvSpPr>
          <p:nvPr>
            <p:ph idx="1"/>
          </p:nvPr>
        </p:nvSpPr>
        <p:spPr>
          <a:xfrm>
            <a:off x="179798" y="928255"/>
            <a:ext cx="8784404" cy="5643467"/>
          </a:xfrm>
        </p:spPr>
        <p:txBody>
          <a:bodyPr>
            <a:normAutofit fontScale="92500" lnSpcReduction="20000"/>
          </a:bodyPr>
          <a:lstStyle/>
          <a:p>
            <a:r>
              <a:rPr lang="en-US" sz="2800" b="1" dirty="0">
                <a:solidFill>
                  <a:srgbClr val="5C4A72"/>
                </a:solidFill>
                <a:latin typeface="+mn-lt"/>
              </a:rPr>
              <a:t>Required Element (RE) 3.2.e.1: </a:t>
            </a:r>
          </a:p>
          <a:p>
            <a:pPr marL="0" indent="0">
              <a:buNone/>
            </a:pPr>
            <a:r>
              <a:rPr lang="en-US" sz="2800" b="1" dirty="0">
                <a:solidFill>
                  <a:srgbClr val="5C4A72"/>
                </a:solidFill>
                <a:latin typeface="+mn-lt"/>
              </a:rPr>
              <a:t>   Perform routine health screenings</a:t>
            </a:r>
          </a:p>
          <a:p>
            <a:pPr lvl="1"/>
            <a:r>
              <a:rPr lang="en-US" sz="2600" dirty="0">
                <a:solidFill>
                  <a:srgbClr val="5C4A72"/>
                </a:solidFill>
                <a:latin typeface="+mn-lt"/>
              </a:rPr>
              <a:t>Performed with a real-life patient or simulation or students perform these on other students </a:t>
            </a:r>
          </a:p>
          <a:p>
            <a:r>
              <a:rPr lang="en-US" sz="2800" b="1" dirty="0">
                <a:solidFill>
                  <a:srgbClr val="5C4A72"/>
                </a:solidFill>
                <a:latin typeface="+mn-lt"/>
              </a:rPr>
              <a:t>RE 3.2.e.2: Provide instructions for self-monitoring blood glucose</a:t>
            </a:r>
          </a:p>
          <a:p>
            <a:pPr lvl="1"/>
            <a:r>
              <a:rPr lang="en-US" sz="2600" dirty="0">
                <a:solidFill>
                  <a:srgbClr val="5C4A72"/>
                </a:solidFill>
                <a:latin typeface="+mn-lt"/>
              </a:rPr>
              <a:t>Performed with real-life patients, in an outpatient group classroom setting, or in a simulation </a:t>
            </a:r>
          </a:p>
          <a:p>
            <a:r>
              <a:rPr lang="en-US" sz="2800" b="1" dirty="0">
                <a:solidFill>
                  <a:srgbClr val="5C4A72"/>
                </a:solidFill>
                <a:latin typeface="+mn-lt"/>
              </a:rPr>
              <a:t>RE 3.2.e.3: Explain the steps and observe the placement of a nasogastric or nasoenteric feeding tube</a:t>
            </a:r>
          </a:p>
          <a:p>
            <a:pPr lvl="1"/>
            <a:r>
              <a:rPr lang="en-US" sz="2600" dirty="0">
                <a:solidFill>
                  <a:srgbClr val="5C4A72"/>
                </a:solidFill>
                <a:latin typeface="+mn-lt"/>
              </a:rPr>
              <a:t>Observation done in a real setting or recording, and students can then explain the steps to someone else </a:t>
            </a:r>
          </a:p>
          <a:p>
            <a:r>
              <a:rPr lang="en-US" sz="2800" b="1" dirty="0">
                <a:solidFill>
                  <a:srgbClr val="5C4A72"/>
                </a:solidFill>
                <a:latin typeface="+mn-lt"/>
              </a:rPr>
              <a:t>RE 3.2.e.4: Conduct a swallow screen and refer to appropriate professional for full swallow evaluation</a:t>
            </a:r>
          </a:p>
          <a:p>
            <a:pPr lvl="1"/>
            <a:r>
              <a:rPr lang="en-US" sz="2600" dirty="0">
                <a:solidFill>
                  <a:srgbClr val="5C4A72"/>
                </a:solidFill>
                <a:latin typeface="+mn-lt"/>
              </a:rPr>
              <a:t>Interview a patient (or simulated patient) with                   screening questions and then identify the                                   need for full swallow evaluation</a:t>
            </a:r>
            <a:endParaRPr lang="en-US" sz="2600" dirty="0">
              <a:solidFill>
                <a:schemeClr val="tx2">
                  <a:lumMod val="50000"/>
                </a:schemeClr>
              </a:solidFill>
              <a:latin typeface="+mn-lt"/>
            </a:endParaRPr>
          </a:p>
          <a:p>
            <a:pPr lvl="1"/>
            <a:endParaRPr lang="en-US" sz="2200" dirty="0">
              <a:solidFill>
                <a:schemeClr val="tx2">
                  <a:lumMod val="50000"/>
                </a:schemeClr>
              </a:solidFill>
              <a:latin typeface="+mn-lt"/>
            </a:endParaRPr>
          </a:p>
          <a:p>
            <a:pPr marL="0" indent="0">
              <a:buNone/>
            </a:pPr>
            <a:endParaRPr lang="en-US" sz="2800" dirty="0">
              <a:solidFill>
                <a:schemeClr val="tx2">
                  <a:lumMod val="50000"/>
                </a:schemeClr>
              </a:solidFill>
              <a:latin typeface="+mn-lt"/>
            </a:endParaRPr>
          </a:p>
          <a:p>
            <a:endParaRPr lang="en-US" dirty="0"/>
          </a:p>
        </p:txBody>
      </p:sp>
      <p:sp>
        <p:nvSpPr>
          <p:cNvPr id="8" name="Rectangle 7">
            <a:extLst>
              <a:ext uri="{FF2B5EF4-FFF2-40B4-BE49-F238E27FC236}">
                <a16:creationId xmlns:a16="http://schemas.microsoft.com/office/drawing/2014/main" id="{AE5A67BB-267F-443B-B77C-47274C9E0150}"/>
              </a:ext>
            </a:extLst>
          </p:cNvPr>
          <p:cNvSpPr/>
          <p:nvPr/>
        </p:nvSpPr>
        <p:spPr>
          <a:xfrm>
            <a:off x="6889315" y="141155"/>
            <a:ext cx="2254685" cy="1149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3EA56CC0-CABF-4144-95D7-97AA64CDC561}"/>
              </a:ext>
            </a:extLst>
          </p:cNvPr>
          <p:cNvSpPr>
            <a:spLocks noGrp="1"/>
          </p:cNvSpPr>
          <p:nvPr>
            <p:ph type="sldNum" sz="quarter" idx="12"/>
          </p:nvPr>
        </p:nvSpPr>
        <p:spPr>
          <a:xfrm>
            <a:off x="6705600" y="6351720"/>
            <a:ext cx="2057400" cy="365125"/>
          </a:xfrm>
        </p:spPr>
        <p:txBody>
          <a:bodyPr/>
          <a:lstStyle/>
          <a:p>
            <a:r>
              <a:rPr lang="en-US" dirty="0"/>
              <a:t>©ACEND 2022</a:t>
            </a:r>
          </a:p>
        </p:txBody>
      </p:sp>
    </p:spTree>
    <p:custDataLst>
      <p:tags r:id="rId1"/>
    </p:custDataLst>
    <p:extLst>
      <p:ext uri="{BB962C8B-B14F-4D97-AF65-F5344CB8AC3E}">
        <p14:creationId xmlns:p14="http://schemas.microsoft.com/office/powerpoint/2010/main" val="281367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14" y="432715"/>
            <a:ext cx="5699049" cy="497681"/>
          </a:xfrm>
        </p:spPr>
        <p:txBody>
          <a:bodyPr>
            <a:noAutofit/>
          </a:bodyPr>
          <a:lstStyle/>
          <a:p>
            <a:r>
              <a:rPr lang="en-US" sz="2800" b="1" dirty="0">
                <a:solidFill>
                  <a:srgbClr val="F4874B"/>
                </a:solidFill>
                <a:latin typeface="+mn-lt"/>
              </a:rPr>
              <a:t>3.2 Summary of Learning Activities Template</a:t>
            </a:r>
          </a:p>
        </p:txBody>
      </p:sp>
      <p:sp>
        <p:nvSpPr>
          <p:cNvPr id="9" name="Slide Number Placeholder 8">
            <a:extLst>
              <a:ext uri="{FF2B5EF4-FFF2-40B4-BE49-F238E27FC236}">
                <a16:creationId xmlns:a16="http://schemas.microsoft.com/office/drawing/2014/main" id="{205CC679-CC7A-44C6-A3B9-F30C11046F5E}"/>
              </a:ext>
            </a:extLst>
          </p:cNvPr>
          <p:cNvSpPr>
            <a:spLocks noGrp="1"/>
          </p:cNvSpPr>
          <p:nvPr>
            <p:ph type="sldNum" sz="quarter" idx="10"/>
          </p:nvPr>
        </p:nvSpPr>
        <p:spPr/>
        <p:txBody>
          <a:bodyPr/>
          <a:lstStyle/>
          <a:p>
            <a:r>
              <a:rPr lang="en-US" dirty="0">
                <a:solidFill>
                  <a:schemeClr val="bg1"/>
                </a:solidFill>
              </a:rPr>
              <a:t>©ACEND 2022</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949" t="10275" r="8137" b="-926"/>
          <a:stretch/>
        </p:blipFill>
        <p:spPr>
          <a:xfrm>
            <a:off x="2071981" y="1746293"/>
            <a:ext cx="4714415" cy="247654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5413"/>
          <a:stretch/>
        </p:blipFill>
        <p:spPr>
          <a:xfrm>
            <a:off x="1892529" y="3092511"/>
            <a:ext cx="5073317" cy="1601168"/>
          </a:xfrm>
          <a:prstGeom prst="rect">
            <a:avLst/>
          </a:prstGeom>
        </p:spPr>
      </p:pic>
      <p:cxnSp>
        <p:nvCxnSpPr>
          <p:cNvPr id="8" name="Straight Arrow Connector 7"/>
          <p:cNvCxnSpPr/>
          <p:nvPr/>
        </p:nvCxnSpPr>
        <p:spPr>
          <a:xfrm>
            <a:off x="1773011" y="1819414"/>
            <a:ext cx="771525"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686215" y="2895258"/>
            <a:ext cx="771525"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3B36D83F-E20F-4A77-9769-3AE7B0BCD213}"/>
              </a:ext>
            </a:extLst>
          </p:cNvPr>
          <p:cNvSpPr/>
          <p:nvPr/>
        </p:nvSpPr>
        <p:spPr>
          <a:xfrm>
            <a:off x="4900720" y="3214550"/>
            <a:ext cx="1734471" cy="346501"/>
          </a:xfrm>
          <a:prstGeom prst="rect">
            <a:avLst/>
          </a:prstGeom>
          <a:solidFill>
            <a:srgbClr val="FF9966">
              <a:alpha val="40784"/>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115605E1-EA10-4256-B36C-164988B6A815}"/>
              </a:ext>
            </a:extLst>
          </p:cNvPr>
          <p:cNvSpPr/>
          <p:nvPr/>
        </p:nvSpPr>
        <p:spPr>
          <a:xfrm>
            <a:off x="5172900" y="2147078"/>
            <a:ext cx="1379040" cy="304723"/>
          </a:xfrm>
          <a:prstGeom prst="rect">
            <a:avLst/>
          </a:prstGeom>
          <a:solidFill>
            <a:srgbClr val="FF9966">
              <a:alpha val="40784"/>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2ED1269A-9B6F-4340-98DF-2883A0F49964}"/>
              </a:ext>
            </a:extLst>
          </p:cNvPr>
          <p:cNvPicPr>
            <a:picLocks noChangeAspect="1"/>
          </p:cNvPicPr>
          <p:nvPr/>
        </p:nvPicPr>
        <p:blipFill rotWithShape="1">
          <a:blip r:embed="rId5"/>
          <a:srcRect t="7452" b="26459"/>
          <a:stretch/>
        </p:blipFill>
        <p:spPr>
          <a:xfrm>
            <a:off x="2365998" y="4362532"/>
            <a:ext cx="4412011" cy="1638221"/>
          </a:xfrm>
          <a:prstGeom prst="rect">
            <a:avLst/>
          </a:prstGeom>
        </p:spPr>
      </p:pic>
      <p:cxnSp>
        <p:nvCxnSpPr>
          <p:cNvPr id="14" name="Straight Arrow Connector 13">
            <a:extLst>
              <a:ext uri="{FF2B5EF4-FFF2-40B4-BE49-F238E27FC236}">
                <a16:creationId xmlns:a16="http://schemas.microsoft.com/office/drawing/2014/main" id="{9D1F3E12-16D8-426F-8FCE-C6EEF7A4BD00}"/>
              </a:ext>
            </a:extLst>
          </p:cNvPr>
          <p:cNvCxnSpPr/>
          <p:nvPr/>
        </p:nvCxnSpPr>
        <p:spPr>
          <a:xfrm>
            <a:off x="1800782" y="4127660"/>
            <a:ext cx="771525"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161D88E8-50A0-4FC0-89AE-CDDFCEF4622A}"/>
              </a:ext>
            </a:extLst>
          </p:cNvPr>
          <p:cNvSpPr/>
          <p:nvPr/>
        </p:nvSpPr>
        <p:spPr>
          <a:xfrm>
            <a:off x="4659358" y="4429380"/>
            <a:ext cx="1892585" cy="304723"/>
          </a:xfrm>
          <a:prstGeom prst="rect">
            <a:avLst/>
          </a:prstGeom>
          <a:solidFill>
            <a:srgbClr val="FF9966">
              <a:alpha val="40784"/>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A4D90BD4-C40A-419D-A7BC-A59B4994202D}"/>
              </a:ext>
            </a:extLst>
          </p:cNvPr>
          <p:cNvSpPr/>
          <p:nvPr/>
        </p:nvSpPr>
        <p:spPr>
          <a:xfrm>
            <a:off x="6635191" y="282977"/>
            <a:ext cx="2226943" cy="992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90958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AAFDFC-F43E-C3BB-5933-C39B31461C50}"/>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2F1BA7-AC0A-4EC3-B3C6-73213531AF1A}"/>
              </a:ext>
            </a:extLst>
          </p:cNvPr>
          <p:cNvSpPr>
            <a:spLocks noGrp="1"/>
          </p:cNvSpPr>
          <p:nvPr>
            <p:ph type="title"/>
          </p:nvPr>
        </p:nvSpPr>
        <p:spPr>
          <a:xfrm>
            <a:off x="495032" y="1305357"/>
            <a:ext cx="8264503" cy="4388861"/>
          </a:xfrm>
        </p:spPr>
        <p:txBody>
          <a:bodyPr>
            <a:normAutofit fontScale="90000"/>
          </a:bodyPr>
          <a:lstStyle/>
          <a:p>
            <a:r>
              <a:rPr lang="en-US" sz="3200" b="1" dirty="0">
                <a:solidFill>
                  <a:schemeClr val="tx1"/>
                </a:solidFill>
              </a:rPr>
              <a:t>Standard 3: </a:t>
            </a:r>
            <a:r>
              <a:rPr lang="en-US" sz="3200" b="1" dirty="0"/>
              <a:t>What to Expect from the Program Director</a:t>
            </a:r>
            <a:br>
              <a:rPr lang="en-US" sz="2700" dirty="0"/>
            </a:br>
            <a:br>
              <a:rPr lang="en-US" sz="2700" dirty="0"/>
            </a:br>
            <a:r>
              <a:rPr lang="en-US" sz="3100" dirty="0">
                <a:solidFill>
                  <a:srgbClr val="F46A4E"/>
                </a:solidFill>
                <a:latin typeface="Calibri" panose="020F0502020204030204"/>
              </a:rPr>
              <a:t>Faculty:</a:t>
            </a:r>
            <a:br>
              <a:rPr lang="en-US" sz="3100" dirty="0">
                <a:solidFill>
                  <a:srgbClr val="5F938C"/>
                </a:solidFill>
                <a:latin typeface="Calibri" panose="020F0502020204030204"/>
              </a:rPr>
            </a:br>
            <a:r>
              <a:rPr lang="en-US" sz="3100" dirty="0">
                <a:solidFill>
                  <a:srgbClr val="44546A">
                    <a:lumMod val="50000"/>
                  </a:srgbClr>
                </a:solidFill>
                <a:latin typeface="Calibri" panose="020F0502020204030204"/>
              </a:rPr>
              <a:t>Discussion of learning activities to assess competencies (CRDN)</a:t>
            </a:r>
            <a:br>
              <a:rPr lang="en-US" sz="3100" dirty="0">
                <a:solidFill>
                  <a:srgbClr val="44546A">
                    <a:lumMod val="50000"/>
                  </a:srgbClr>
                </a:solidFill>
                <a:latin typeface="Calibri" panose="020F0502020204030204"/>
              </a:rPr>
            </a:br>
            <a:r>
              <a:rPr lang="en-US" sz="3100" dirty="0">
                <a:solidFill>
                  <a:srgbClr val="44546A">
                    <a:lumMod val="50000"/>
                  </a:srgbClr>
                </a:solidFill>
                <a:latin typeface="Calibri" panose="020F0502020204030204"/>
              </a:rPr>
              <a:t>Discussion of where performance indicators are covered</a:t>
            </a:r>
            <a:br>
              <a:rPr lang="en-US" sz="3100" dirty="0">
                <a:solidFill>
                  <a:srgbClr val="44546A">
                    <a:lumMod val="50000"/>
                  </a:srgbClr>
                </a:solidFill>
                <a:latin typeface="Calibri" panose="020F0502020204030204"/>
              </a:rPr>
            </a:br>
            <a:br>
              <a:rPr lang="en-US" sz="3100" dirty="0">
                <a:solidFill>
                  <a:srgbClr val="44546A">
                    <a:lumMod val="50000"/>
                  </a:srgbClr>
                </a:solidFill>
                <a:latin typeface="Calibri" panose="020F0502020204030204"/>
              </a:rPr>
            </a:br>
            <a:r>
              <a:rPr lang="en-US" sz="3100" dirty="0">
                <a:solidFill>
                  <a:srgbClr val="F46A4E"/>
                </a:solidFill>
                <a:latin typeface="Calibri" panose="020F0502020204030204"/>
              </a:rPr>
              <a:t>Preceptors:</a:t>
            </a:r>
            <a:br>
              <a:rPr lang="en-US" sz="3100" dirty="0">
                <a:solidFill>
                  <a:srgbClr val="5F938C"/>
                </a:solidFill>
                <a:latin typeface="Calibri" panose="020F0502020204030204"/>
              </a:rPr>
            </a:br>
            <a:r>
              <a:rPr lang="en-US" sz="3100" dirty="0">
                <a:solidFill>
                  <a:srgbClr val="44546A">
                    <a:lumMod val="50000"/>
                  </a:srgbClr>
                </a:solidFill>
                <a:latin typeface="Calibri" panose="020F0502020204030204"/>
              </a:rPr>
              <a:t>Program-specific Rotation Description (or help creating)</a:t>
            </a:r>
            <a:br>
              <a:rPr lang="en-US" sz="3100" dirty="0">
                <a:solidFill>
                  <a:srgbClr val="44546A">
                    <a:lumMod val="50000"/>
                  </a:srgbClr>
                </a:solidFill>
                <a:latin typeface="Calibri" panose="020F0502020204030204"/>
              </a:rPr>
            </a:br>
            <a:r>
              <a:rPr lang="en-US" sz="3100" dirty="0">
                <a:solidFill>
                  <a:srgbClr val="44546A">
                    <a:lumMod val="50000"/>
                  </a:srgbClr>
                </a:solidFill>
                <a:latin typeface="Calibri" panose="020F0502020204030204"/>
              </a:rPr>
              <a:t>Program-specific rubrics/assessment materials</a:t>
            </a:r>
            <a:br>
              <a:rPr lang="en-US" sz="3100" dirty="0">
                <a:solidFill>
                  <a:srgbClr val="44546A">
                    <a:lumMod val="50000"/>
                  </a:srgbClr>
                </a:solidFill>
                <a:latin typeface="Calibri" panose="020F0502020204030204"/>
              </a:rPr>
            </a:br>
            <a:r>
              <a:rPr lang="en-US" sz="3100" dirty="0">
                <a:solidFill>
                  <a:srgbClr val="44546A">
                    <a:lumMod val="50000"/>
                  </a:srgbClr>
                </a:solidFill>
                <a:latin typeface="Calibri" panose="020F0502020204030204"/>
              </a:rPr>
              <a:t>Discuss student and preceptor expectations</a:t>
            </a:r>
            <a:br>
              <a:rPr lang="en-US" sz="2100" dirty="0">
                <a:solidFill>
                  <a:srgbClr val="44546A">
                    <a:lumMod val="50000"/>
                  </a:srgbClr>
                </a:solidFill>
                <a:latin typeface="Calibri" panose="020F0502020204030204"/>
              </a:rPr>
            </a:br>
            <a:endParaRPr lang="en-US" dirty="0"/>
          </a:p>
        </p:txBody>
      </p:sp>
      <p:sp>
        <p:nvSpPr>
          <p:cNvPr id="14" name="TextBox 13">
            <a:extLst>
              <a:ext uri="{FF2B5EF4-FFF2-40B4-BE49-F238E27FC236}">
                <a16:creationId xmlns:a16="http://schemas.microsoft.com/office/drawing/2014/main" id="{E2FC013A-9A26-4FEA-8351-80C2B0B9123C}"/>
              </a:ext>
            </a:extLst>
          </p:cNvPr>
          <p:cNvSpPr txBox="1"/>
          <p:nvPr/>
        </p:nvSpPr>
        <p:spPr>
          <a:xfrm flipH="1">
            <a:off x="7972426" y="2713419"/>
            <a:ext cx="249381" cy="219290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R 244</a:t>
            </a:r>
          </a:p>
          <a:p>
            <a:r>
              <a:rPr lang="en-US" sz="1050" dirty="0">
                <a:solidFill>
                  <a:schemeClr val="bg1"/>
                </a:solidFill>
                <a:latin typeface="Arial" panose="020B0604020202020204" pitchFamily="34" charset="0"/>
                <a:cs typeface="Arial" panose="020B0604020202020204" pitchFamily="34" charset="0"/>
              </a:rPr>
              <a:t>G 135</a:t>
            </a:r>
          </a:p>
          <a:p>
            <a:r>
              <a:rPr lang="en-US" sz="1050" dirty="0">
                <a:solidFill>
                  <a:schemeClr val="bg1"/>
                </a:solidFill>
                <a:latin typeface="Arial" panose="020B0604020202020204" pitchFamily="34" charset="0"/>
                <a:cs typeface="Arial" panose="020B0604020202020204" pitchFamily="34" charset="0"/>
              </a:rPr>
              <a:t>B 75</a:t>
            </a:r>
          </a:p>
          <a:p>
            <a:r>
              <a:rPr lang="en-US" sz="1050" dirty="0">
                <a:solidFill>
                  <a:schemeClr val="bg1"/>
                </a:solidFill>
                <a:latin typeface="Arial" panose="020B0604020202020204" pitchFamily="34" charset="0"/>
                <a:cs typeface="Arial" panose="020B0604020202020204" pitchFamily="34" charset="0"/>
              </a:rPr>
              <a:t>#F</a:t>
            </a:r>
          </a:p>
        </p:txBody>
      </p:sp>
      <p:sp>
        <p:nvSpPr>
          <p:cNvPr id="5" name="Slide Number Placeholder 3">
            <a:extLst>
              <a:ext uri="{FF2B5EF4-FFF2-40B4-BE49-F238E27FC236}">
                <a16:creationId xmlns:a16="http://schemas.microsoft.com/office/drawing/2014/main" id="{504C2F03-0B37-17D7-BF9E-B59E8F81774B}"/>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extLst>
      <p:ext uri="{BB962C8B-B14F-4D97-AF65-F5344CB8AC3E}">
        <p14:creationId xmlns:p14="http://schemas.microsoft.com/office/powerpoint/2010/main" val="355120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FA2450A-8322-4A97-90FF-80D829A07F81}"/>
              </a:ext>
            </a:extLst>
          </p:cNvPr>
          <p:cNvSpPr>
            <a:spLocks noGrp="1"/>
          </p:cNvSpPr>
          <p:nvPr>
            <p:ph type="title"/>
          </p:nvPr>
        </p:nvSpPr>
        <p:spPr/>
        <p:txBody>
          <a:bodyPr>
            <a:normAutofit/>
          </a:bodyPr>
          <a:lstStyle/>
          <a:p>
            <a:r>
              <a:rPr lang="en-US" sz="3200" b="1" dirty="0">
                <a:solidFill>
                  <a:schemeClr val="tx2">
                    <a:lumMod val="50000"/>
                  </a:schemeClr>
                </a:solidFill>
              </a:rPr>
              <a:t>Academy Relationships</a:t>
            </a:r>
            <a:endParaRPr lang="en-US" sz="3200" b="1" dirty="0"/>
          </a:p>
        </p:txBody>
      </p:sp>
      <p:graphicFrame>
        <p:nvGraphicFramePr>
          <p:cNvPr id="6" name="Diagram 5">
            <a:extLst>
              <a:ext uri="{FF2B5EF4-FFF2-40B4-BE49-F238E27FC236}">
                <a16:creationId xmlns:a16="http://schemas.microsoft.com/office/drawing/2014/main" id="{D9DD5102-B2E5-3841-9D51-A5A2A8420B54}"/>
              </a:ext>
            </a:extLst>
          </p:cNvPr>
          <p:cNvGraphicFramePr/>
          <p:nvPr>
            <p:extLst>
              <p:ext uri="{D42A27DB-BD31-4B8C-83A1-F6EECF244321}">
                <p14:modId xmlns:p14="http://schemas.microsoft.com/office/powerpoint/2010/main" val="3005339009"/>
              </p:ext>
            </p:extLst>
          </p:nvPr>
        </p:nvGraphicFramePr>
        <p:xfrm>
          <a:off x="339962" y="1722297"/>
          <a:ext cx="8481278" cy="2462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773543E-44BA-B2F1-4284-EBA91A6B81BA}"/>
              </a:ext>
            </a:extLst>
          </p:cNvPr>
          <p:cNvSpPr txBox="1"/>
          <p:nvPr/>
        </p:nvSpPr>
        <p:spPr>
          <a:xfrm>
            <a:off x="929986" y="4422031"/>
            <a:ext cx="2197677" cy="1408078"/>
          </a:xfrm>
          <a:prstGeom prst="rect">
            <a:avLst/>
          </a:prstGeom>
          <a:noFill/>
        </p:spPr>
        <p:txBody>
          <a:bodyPr wrap="square">
            <a:spAutoFit/>
          </a:bodyPr>
          <a:lstStyle/>
          <a:p>
            <a:pPr algn="ctr"/>
            <a:endParaRPr lang="en-US" sz="1350" dirty="0"/>
          </a:p>
          <a:p>
            <a:pPr algn="ctr"/>
            <a:r>
              <a:rPr lang="en-US" dirty="0"/>
              <a:t>Accrediting Agency for Nutrition and Dietetics Education Programs</a:t>
            </a:r>
          </a:p>
        </p:txBody>
      </p:sp>
      <p:sp>
        <p:nvSpPr>
          <p:cNvPr id="11" name="TextBox 10">
            <a:extLst>
              <a:ext uri="{FF2B5EF4-FFF2-40B4-BE49-F238E27FC236}">
                <a16:creationId xmlns:a16="http://schemas.microsoft.com/office/drawing/2014/main" id="{EFF3BCB8-FE0D-D4F8-4496-00BB7D4A70FC}"/>
              </a:ext>
            </a:extLst>
          </p:cNvPr>
          <p:cNvSpPr txBox="1"/>
          <p:nvPr/>
        </p:nvSpPr>
        <p:spPr>
          <a:xfrm flipH="1">
            <a:off x="5865669" y="4426241"/>
            <a:ext cx="2444459" cy="923330"/>
          </a:xfrm>
          <a:prstGeom prst="rect">
            <a:avLst/>
          </a:prstGeom>
          <a:noFill/>
        </p:spPr>
        <p:txBody>
          <a:bodyPr wrap="square">
            <a:spAutoFit/>
          </a:bodyPr>
          <a:lstStyle/>
          <a:p>
            <a:pPr algn="ctr"/>
            <a:r>
              <a:rPr lang="en-US" dirty="0"/>
              <a:t>Credentialing Agency for Nutrition and Dietetics Practitioners</a:t>
            </a:r>
          </a:p>
        </p:txBody>
      </p:sp>
      <p:sp>
        <p:nvSpPr>
          <p:cNvPr id="14" name="TextBox 13">
            <a:extLst>
              <a:ext uri="{FF2B5EF4-FFF2-40B4-BE49-F238E27FC236}">
                <a16:creationId xmlns:a16="http://schemas.microsoft.com/office/drawing/2014/main" id="{F7FE2978-1A29-9C2A-6A83-B540DA7D2631}"/>
              </a:ext>
            </a:extLst>
          </p:cNvPr>
          <p:cNvSpPr txBox="1"/>
          <p:nvPr/>
        </p:nvSpPr>
        <p:spPr>
          <a:xfrm>
            <a:off x="3421210" y="4536995"/>
            <a:ext cx="2444459" cy="1200329"/>
          </a:xfrm>
          <a:prstGeom prst="rect">
            <a:avLst/>
          </a:prstGeom>
          <a:noFill/>
        </p:spPr>
        <p:txBody>
          <a:bodyPr wrap="square">
            <a:spAutoFit/>
          </a:bodyPr>
          <a:lstStyle/>
          <a:p>
            <a:pPr algn="ctr"/>
            <a:r>
              <a:rPr lang="en-US" dirty="0"/>
              <a:t>Board of Directors of The Academy, the professional member organization</a:t>
            </a:r>
          </a:p>
        </p:txBody>
      </p:sp>
      <p:sp>
        <p:nvSpPr>
          <p:cNvPr id="8" name="Rectangle 7">
            <a:extLst>
              <a:ext uri="{FF2B5EF4-FFF2-40B4-BE49-F238E27FC236}">
                <a16:creationId xmlns:a16="http://schemas.microsoft.com/office/drawing/2014/main" id="{71CC2FE3-55CE-13FF-FE24-507E131F9B22}"/>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3">
            <a:extLst>
              <a:ext uri="{FF2B5EF4-FFF2-40B4-BE49-F238E27FC236}">
                <a16:creationId xmlns:a16="http://schemas.microsoft.com/office/drawing/2014/main" id="{67B7A315-D505-772D-A552-68543651440C}"/>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4097797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428-908A-45C0-8BA6-2CA7ACA84DF5}"/>
              </a:ext>
            </a:extLst>
          </p:cNvPr>
          <p:cNvSpPr>
            <a:spLocks noGrp="1"/>
          </p:cNvSpPr>
          <p:nvPr>
            <p:ph type="title"/>
          </p:nvPr>
        </p:nvSpPr>
        <p:spPr>
          <a:xfrm>
            <a:off x="539568" y="2119946"/>
            <a:ext cx="4393545" cy="1444136"/>
          </a:xfrm>
        </p:spPr>
        <p:txBody>
          <a:bodyPr>
            <a:noAutofit/>
          </a:bodyPr>
          <a:lstStyle/>
          <a:p>
            <a:r>
              <a:rPr lang="en-US" sz="2700" b="1" i="1" dirty="0">
                <a:latin typeface="+mn-lt"/>
              </a:rPr>
              <a:t>Standard 4: Assessment and Curriculum Improvement</a:t>
            </a:r>
            <a:br>
              <a:rPr lang="en-US" sz="2700" b="1" dirty="0">
                <a:solidFill>
                  <a:srgbClr val="A3586D"/>
                </a:solidFill>
                <a:latin typeface="+mn-lt"/>
              </a:rPr>
            </a:br>
            <a:endParaRPr lang="en-US" sz="2700" b="1" dirty="0"/>
          </a:p>
        </p:txBody>
      </p:sp>
    </p:spTree>
    <p:extLst>
      <p:ext uri="{BB962C8B-B14F-4D97-AF65-F5344CB8AC3E}">
        <p14:creationId xmlns:p14="http://schemas.microsoft.com/office/powerpoint/2010/main" val="68895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13B5B5-7198-4A77-9FFE-E1C3BC775A22}"/>
              </a:ext>
            </a:extLst>
          </p:cNvPr>
          <p:cNvSpPr/>
          <p:nvPr/>
        </p:nvSpPr>
        <p:spPr>
          <a:xfrm>
            <a:off x="6375711" y="326020"/>
            <a:ext cx="2529298"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98D751F-BC0A-4B02-9D12-866BD7634EB4}"/>
              </a:ext>
            </a:extLst>
          </p:cNvPr>
          <p:cNvSpPr>
            <a:spLocks noGrp="1"/>
          </p:cNvSpPr>
          <p:nvPr>
            <p:ph type="title"/>
          </p:nvPr>
        </p:nvSpPr>
        <p:spPr/>
        <p:txBody>
          <a:bodyPr>
            <a:noAutofit/>
          </a:bodyPr>
          <a:lstStyle/>
          <a:p>
            <a:r>
              <a:rPr lang="en-US" sz="3200" b="1" dirty="0">
                <a:latin typeface="+mn-lt"/>
              </a:rPr>
              <a:t>Program Types and Terminology</a:t>
            </a:r>
          </a:p>
        </p:txBody>
      </p:sp>
      <p:sp>
        <p:nvSpPr>
          <p:cNvPr id="3" name="Text Placeholder 2">
            <a:extLst>
              <a:ext uri="{FF2B5EF4-FFF2-40B4-BE49-F238E27FC236}">
                <a16:creationId xmlns:a16="http://schemas.microsoft.com/office/drawing/2014/main" id="{65B482F5-AE9F-45C2-A3AA-C8166BBADB46}"/>
              </a:ext>
            </a:extLst>
          </p:cNvPr>
          <p:cNvSpPr>
            <a:spLocks noGrp="1"/>
          </p:cNvSpPr>
          <p:nvPr>
            <p:ph type="body" sz="quarter" idx="13"/>
          </p:nvPr>
        </p:nvSpPr>
        <p:spPr/>
        <p:txBody>
          <a:bodyPr/>
          <a:lstStyle/>
          <a:p>
            <a:r>
              <a:rPr lang="en-US" sz="3200" dirty="0">
                <a:solidFill>
                  <a:schemeClr val="tx2">
                    <a:lumMod val="50000"/>
                  </a:schemeClr>
                </a:solidFill>
                <a:latin typeface="+mn-lt"/>
              </a:rPr>
              <a:t>CP, DT, FDE: Core Knowledge and Competencies</a:t>
            </a:r>
          </a:p>
          <a:p>
            <a:r>
              <a:rPr lang="en-US" sz="3200" dirty="0">
                <a:solidFill>
                  <a:schemeClr val="tx2">
                    <a:lumMod val="50000"/>
                  </a:schemeClr>
                </a:solidFill>
                <a:latin typeface="+mn-lt"/>
              </a:rPr>
              <a:t>DI: Core Competencies</a:t>
            </a:r>
          </a:p>
          <a:p>
            <a:r>
              <a:rPr lang="en-US" sz="3200" dirty="0">
                <a:solidFill>
                  <a:schemeClr val="tx2">
                    <a:lumMod val="50000"/>
                  </a:schemeClr>
                </a:solidFill>
                <a:latin typeface="+mn-lt"/>
              </a:rPr>
              <a:t>DPD: Core Knowledge Requirements</a:t>
            </a:r>
          </a:p>
          <a:p>
            <a:r>
              <a:rPr lang="en-US" sz="3200" dirty="0">
                <a:solidFill>
                  <a:schemeClr val="tx2">
                    <a:lumMod val="50000"/>
                  </a:schemeClr>
                </a:solidFill>
                <a:latin typeface="+mn-lt"/>
              </a:rPr>
              <a:t>FEM: Competencies and Performance Indicators (PI)</a:t>
            </a:r>
            <a:endParaRPr lang="en-US" sz="3200" dirty="0"/>
          </a:p>
          <a:p>
            <a:endParaRPr lang="en-US" dirty="0"/>
          </a:p>
        </p:txBody>
      </p:sp>
      <p:sp>
        <p:nvSpPr>
          <p:cNvPr id="4" name="Slide Number Placeholder 3">
            <a:extLst>
              <a:ext uri="{FF2B5EF4-FFF2-40B4-BE49-F238E27FC236}">
                <a16:creationId xmlns:a16="http://schemas.microsoft.com/office/drawing/2014/main" id="{BDFEF544-FD2D-4478-A158-1283C6111D44}"/>
              </a:ext>
            </a:extLst>
          </p:cNvPr>
          <p:cNvSpPr>
            <a:spLocks noGrp="1"/>
          </p:cNvSpPr>
          <p:nvPr>
            <p:ph type="sldNum" sz="quarter" idx="12"/>
          </p:nvPr>
        </p:nvSpPr>
        <p:spPr/>
        <p:txBody>
          <a:bodyPr/>
          <a:lstStyle/>
          <a:p>
            <a:r>
              <a:rPr lang="en-US"/>
              <a:t>©ACEND 2022</a:t>
            </a:r>
            <a:endParaRPr lang="en-US" dirty="0"/>
          </a:p>
        </p:txBody>
      </p:sp>
    </p:spTree>
    <p:extLst>
      <p:ext uri="{BB962C8B-B14F-4D97-AF65-F5344CB8AC3E}">
        <p14:creationId xmlns:p14="http://schemas.microsoft.com/office/powerpoint/2010/main" val="1774006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50CC8-8087-4722-B710-D6C5219793E8}"/>
              </a:ext>
            </a:extLst>
          </p:cNvPr>
          <p:cNvSpPr>
            <a:spLocks noGrp="1"/>
          </p:cNvSpPr>
          <p:nvPr>
            <p:ph type="title"/>
          </p:nvPr>
        </p:nvSpPr>
        <p:spPr>
          <a:xfrm>
            <a:off x="325752" y="424853"/>
            <a:ext cx="4994139" cy="524868"/>
          </a:xfrm>
        </p:spPr>
        <p:txBody>
          <a:bodyPr>
            <a:noAutofit/>
          </a:bodyPr>
          <a:lstStyle/>
          <a:p>
            <a:r>
              <a:rPr lang="en-US" sz="3200" b="1" dirty="0">
                <a:latin typeface="+mn-lt"/>
              </a:rPr>
              <a:t>Standard 4</a:t>
            </a:r>
          </a:p>
        </p:txBody>
      </p:sp>
      <p:graphicFrame>
        <p:nvGraphicFramePr>
          <p:cNvPr id="3" name="Diagram 2">
            <a:extLst>
              <a:ext uri="{FF2B5EF4-FFF2-40B4-BE49-F238E27FC236}">
                <a16:creationId xmlns:a16="http://schemas.microsoft.com/office/drawing/2014/main" id="{1AEDFBE8-5BFE-4732-B408-A021E8DBA85D}"/>
              </a:ext>
            </a:extLst>
          </p:cNvPr>
          <p:cNvGraphicFramePr/>
          <p:nvPr/>
        </p:nvGraphicFramePr>
        <p:xfrm>
          <a:off x="1620751" y="1835867"/>
          <a:ext cx="5879387" cy="3575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57942BD-8C8E-4B02-A127-30BD1A13AC1A}"/>
              </a:ext>
            </a:extLst>
          </p:cNvPr>
          <p:cNvSpPr/>
          <p:nvPr/>
        </p:nvSpPr>
        <p:spPr>
          <a:xfrm>
            <a:off x="6321179" y="949721"/>
            <a:ext cx="384424"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A7209FA2-627F-79BA-8E50-FE718249F80D}"/>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3">
            <a:extLst>
              <a:ext uri="{FF2B5EF4-FFF2-40B4-BE49-F238E27FC236}">
                <a16:creationId xmlns:a16="http://schemas.microsoft.com/office/drawing/2014/main" id="{054DB17D-002B-7DB9-A65A-706F72FE2DEB}"/>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1547217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82129F-CC45-4028-A9EA-B68678C9C881}"/>
              </a:ext>
            </a:extLst>
          </p:cNvPr>
          <p:cNvSpPr/>
          <p:nvPr/>
        </p:nvSpPr>
        <p:spPr>
          <a:xfrm>
            <a:off x="6321180" y="949721"/>
            <a:ext cx="442231"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1">
            <a:extLst>
              <a:ext uri="{FF2B5EF4-FFF2-40B4-BE49-F238E27FC236}">
                <a16:creationId xmlns:a16="http://schemas.microsoft.com/office/drawing/2014/main" id="{B0FC9F59-541E-425F-B31C-207708309430}"/>
              </a:ext>
            </a:extLst>
          </p:cNvPr>
          <p:cNvSpPr>
            <a:spLocks noGrp="1"/>
          </p:cNvSpPr>
          <p:nvPr>
            <p:ph type="sldNum" sz="quarter" idx="12"/>
          </p:nvPr>
        </p:nvSpPr>
        <p:spPr>
          <a:xfrm>
            <a:off x="7419109" y="6356317"/>
            <a:ext cx="1543050" cy="273844"/>
          </a:xfrm>
        </p:spPr>
        <p:txBody>
          <a:bodyPr/>
          <a:lstStyle/>
          <a:p>
            <a:r>
              <a:rPr lang="en-US" dirty="0">
                <a:solidFill>
                  <a:schemeClr val="bg1"/>
                </a:solidFill>
              </a:rPr>
              <a:t>©ACEND 2022</a:t>
            </a:r>
          </a:p>
        </p:txBody>
      </p:sp>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308220" y="531342"/>
            <a:ext cx="5635379" cy="776684"/>
          </a:xfrm>
        </p:spPr>
        <p:txBody>
          <a:bodyPr>
            <a:noAutofit/>
          </a:bodyPr>
          <a:lstStyle/>
          <a:p>
            <a:r>
              <a:rPr lang="en-US" sz="2800" b="1" dirty="0">
                <a:latin typeface="+mn-lt"/>
              </a:rPr>
              <a:t>Required Element 4.1: All program types (2022 Standards)</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2126810773"/>
              </p:ext>
            </p:extLst>
          </p:nvPr>
        </p:nvGraphicFramePr>
        <p:xfrm>
          <a:off x="831273" y="1756064"/>
          <a:ext cx="7304809" cy="379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DA7B97F-F584-C5CB-FA7D-96B5B6EF3BF6}"/>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708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6A33C4-FAA2-C82C-6E43-07646B68E509}"/>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7482129F-CC45-4028-A9EA-B68678C9C881}"/>
              </a:ext>
            </a:extLst>
          </p:cNvPr>
          <p:cNvSpPr/>
          <p:nvPr/>
        </p:nvSpPr>
        <p:spPr>
          <a:xfrm>
            <a:off x="6321177" y="949721"/>
            <a:ext cx="521058"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1">
            <a:extLst>
              <a:ext uri="{FF2B5EF4-FFF2-40B4-BE49-F238E27FC236}">
                <a16:creationId xmlns:a16="http://schemas.microsoft.com/office/drawing/2014/main" id="{7DEA294B-253A-455C-8D4A-57CCC1C0A0A1}"/>
              </a:ext>
            </a:extLst>
          </p:cNvPr>
          <p:cNvSpPr>
            <a:spLocks noGrp="1"/>
          </p:cNvSpPr>
          <p:nvPr>
            <p:ph type="sldNum" sz="quarter" idx="12"/>
          </p:nvPr>
        </p:nvSpPr>
        <p:spPr>
          <a:xfrm>
            <a:off x="7335982" y="6276081"/>
            <a:ext cx="1543050" cy="273844"/>
          </a:xfrm>
        </p:spPr>
        <p:txBody>
          <a:bodyPr/>
          <a:lstStyle/>
          <a:p>
            <a:r>
              <a:rPr lang="en-US" dirty="0">
                <a:solidFill>
                  <a:schemeClr val="bg1"/>
                </a:solidFill>
              </a:rPr>
              <a:t>©ACEND 2022</a:t>
            </a:r>
          </a:p>
        </p:txBody>
      </p:sp>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197426" y="282285"/>
            <a:ext cx="6644809" cy="667435"/>
          </a:xfrm>
        </p:spPr>
        <p:txBody>
          <a:bodyPr>
            <a:noAutofit/>
          </a:bodyPr>
          <a:lstStyle/>
          <a:p>
            <a:r>
              <a:rPr lang="en-US" sz="3200" b="1" dirty="0">
                <a:latin typeface="+mn-lt"/>
              </a:rPr>
              <a:t>Required Element 4.1: FEM Standards</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2263243737"/>
              </p:ext>
            </p:extLst>
          </p:nvPr>
        </p:nvGraphicFramePr>
        <p:xfrm>
          <a:off x="768927" y="1714500"/>
          <a:ext cx="7408718"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546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DEA89-7CFD-4650-896B-9CA71CDF127C}"/>
              </a:ext>
            </a:extLst>
          </p:cNvPr>
          <p:cNvSpPr>
            <a:spLocks noGrp="1"/>
          </p:cNvSpPr>
          <p:nvPr>
            <p:ph type="title"/>
          </p:nvPr>
        </p:nvSpPr>
        <p:spPr>
          <a:xfrm>
            <a:off x="254578" y="425546"/>
            <a:ext cx="7886700" cy="821364"/>
          </a:xfrm>
        </p:spPr>
        <p:txBody>
          <a:bodyPr>
            <a:normAutofit/>
          </a:bodyPr>
          <a:lstStyle/>
          <a:p>
            <a:r>
              <a:rPr lang="en-US" sz="3200" b="1" dirty="0">
                <a:latin typeface="+mn-lt"/>
              </a:rPr>
              <a:t>Required Element 4.1</a:t>
            </a:r>
          </a:p>
        </p:txBody>
      </p:sp>
      <p:pic>
        <p:nvPicPr>
          <p:cNvPr id="6" name="Picture 5">
            <a:extLst>
              <a:ext uri="{FF2B5EF4-FFF2-40B4-BE49-F238E27FC236}">
                <a16:creationId xmlns:a16="http://schemas.microsoft.com/office/drawing/2014/main" id="{B5C9F76F-75FE-4843-9640-1EEFDB61EAF1}"/>
              </a:ext>
            </a:extLst>
          </p:cNvPr>
          <p:cNvPicPr>
            <a:picLocks noChangeAspect="1"/>
          </p:cNvPicPr>
          <p:nvPr/>
        </p:nvPicPr>
        <p:blipFill rotWithShape="1">
          <a:blip r:embed="rId3"/>
          <a:srcRect l="1786" t="3147" b="3390"/>
          <a:stretch/>
        </p:blipFill>
        <p:spPr>
          <a:xfrm>
            <a:off x="630702" y="2094012"/>
            <a:ext cx="6715944" cy="3427393"/>
          </a:xfrm>
          <a:prstGeom prst="rect">
            <a:avLst/>
          </a:prstGeom>
          <a:ln w="28575">
            <a:solidFill>
              <a:schemeClr val="accent4">
                <a:lumMod val="75000"/>
              </a:schemeClr>
            </a:solid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7FBCE10D-909D-430B-8029-31ADB8AFF254}"/>
              </a:ext>
            </a:extLst>
          </p:cNvPr>
          <p:cNvSpPr txBox="1"/>
          <p:nvPr/>
        </p:nvSpPr>
        <p:spPr>
          <a:xfrm>
            <a:off x="630702" y="1458821"/>
            <a:ext cx="6124825" cy="623248"/>
          </a:xfrm>
          <a:prstGeom prst="rect">
            <a:avLst/>
          </a:prstGeom>
          <a:noFill/>
        </p:spPr>
        <p:txBody>
          <a:bodyPr wrap="square" rtlCol="0">
            <a:spAutoFit/>
          </a:bodyPr>
          <a:lstStyle/>
          <a:p>
            <a:pPr algn="ctr"/>
            <a:r>
              <a:rPr lang="en-US" sz="2100" b="1" dirty="0">
                <a:cs typeface="Calibri" panose="020F0502020204030204" pitchFamily="34" charset="0"/>
              </a:rPr>
              <a:t>Core Knowledge Assessment Table (DPD)</a:t>
            </a:r>
            <a:endParaRPr lang="en-US" sz="2100" b="1" dirty="0"/>
          </a:p>
          <a:p>
            <a:endParaRPr lang="en-US" sz="1350" dirty="0"/>
          </a:p>
        </p:txBody>
      </p:sp>
      <p:sp>
        <p:nvSpPr>
          <p:cNvPr id="7" name="Rectangle 6">
            <a:extLst>
              <a:ext uri="{FF2B5EF4-FFF2-40B4-BE49-F238E27FC236}">
                <a16:creationId xmlns:a16="http://schemas.microsoft.com/office/drawing/2014/main" id="{1FE4296E-D81C-46E0-A45F-37DA3994D9E0}"/>
              </a:ext>
            </a:extLst>
          </p:cNvPr>
          <p:cNvSpPr/>
          <p:nvPr/>
        </p:nvSpPr>
        <p:spPr>
          <a:xfrm>
            <a:off x="6321179" y="949721"/>
            <a:ext cx="434348"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3">
            <a:extLst>
              <a:ext uri="{FF2B5EF4-FFF2-40B4-BE49-F238E27FC236}">
                <a16:creationId xmlns:a16="http://schemas.microsoft.com/office/drawing/2014/main" id="{28FCBDA3-060F-A448-C0A5-037035FE9794}"/>
              </a:ext>
            </a:extLst>
          </p:cNvPr>
          <p:cNvSpPr txBox="1">
            <a:spLocks/>
          </p:cNvSpPr>
          <p:nvPr/>
        </p:nvSpPr>
        <p:spPr>
          <a:xfrm>
            <a:off x="6915709" y="631031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©ACEND 2022</a:t>
            </a:r>
          </a:p>
        </p:txBody>
      </p:sp>
      <p:sp>
        <p:nvSpPr>
          <p:cNvPr id="9" name="Rectangle 8">
            <a:extLst>
              <a:ext uri="{FF2B5EF4-FFF2-40B4-BE49-F238E27FC236}">
                <a16:creationId xmlns:a16="http://schemas.microsoft.com/office/drawing/2014/main" id="{AAC52FC4-C429-FF5F-B810-85C3F9C86D66}"/>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6469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DEA89-7CFD-4650-896B-9CA71CDF127C}"/>
              </a:ext>
            </a:extLst>
          </p:cNvPr>
          <p:cNvSpPr>
            <a:spLocks noGrp="1"/>
          </p:cNvSpPr>
          <p:nvPr>
            <p:ph type="title"/>
          </p:nvPr>
        </p:nvSpPr>
        <p:spPr>
          <a:xfrm>
            <a:off x="228600" y="369630"/>
            <a:ext cx="8047759" cy="739259"/>
          </a:xfrm>
        </p:spPr>
        <p:txBody>
          <a:bodyPr>
            <a:normAutofit/>
          </a:bodyPr>
          <a:lstStyle/>
          <a:p>
            <a:r>
              <a:rPr lang="en-US" sz="3200" b="1" dirty="0">
                <a:latin typeface="+mn-lt"/>
              </a:rPr>
              <a:t>Required Element 4.1</a:t>
            </a:r>
          </a:p>
        </p:txBody>
      </p:sp>
      <p:sp>
        <p:nvSpPr>
          <p:cNvPr id="4" name="TextBox 3">
            <a:extLst>
              <a:ext uri="{FF2B5EF4-FFF2-40B4-BE49-F238E27FC236}">
                <a16:creationId xmlns:a16="http://schemas.microsoft.com/office/drawing/2014/main" id="{7FBCE10D-909D-430B-8029-31ADB8AFF254}"/>
              </a:ext>
            </a:extLst>
          </p:cNvPr>
          <p:cNvSpPr txBox="1"/>
          <p:nvPr/>
        </p:nvSpPr>
        <p:spPr>
          <a:xfrm>
            <a:off x="697366" y="1323028"/>
            <a:ext cx="6124825" cy="623248"/>
          </a:xfrm>
          <a:prstGeom prst="rect">
            <a:avLst/>
          </a:prstGeom>
          <a:noFill/>
        </p:spPr>
        <p:txBody>
          <a:bodyPr wrap="square" rtlCol="0">
            <a:spAutoFit/>
          </a:bodyPr>
          <a:lstStyle/>
          <a:p>
            <a:pPr algn="ctr"/>
            <a:r>
              <a:rPr lang="en-US" sz="2100" b="1" dirty="0">
                <a:cs typeface="Calibri" panose="020F0502020204030204" pitchFamily="34" charset="0"/>
              </a:rPr>
              <a:t>FEM Competency Assessment Table (GP)</a:t>
            </a:r>
            <a:endParaRPr lang="en-US" sz="2100" b="1" dirty="0"/>
          </a:p>
          <a:p>
            <a:endParaRPr lang="en-US" sz="1350" dirty="0"/>
          </a:p>
        </p:txBody>
      </p:sp>
      <p:pic>
        <p:nvPicPr>
          <p:cNvPr id="6" name="Picture 5">
            <a:extLst>
              <a:ext uri="{FF2B5EF4-FFF2-40B4-BE49-F238E27FC236}">
                <a16:creationId xmlns:a16="http://schemas.microsoft.com/office/drawing/2014/main" id="{5CD2F698-F89E-4F63-9FEA-DC9FBA243BCA}"/>
              </a:ext>
            </a:extLst>
          </p:cNvPr>
          <p:cNvPicPr>
            <a:picLocks noChangeAspect="1"/>
          </p:cNvPicPr>
          <p:nvPr/>
        </p:nvPicPr>
        <p:blipFill rotWithShape="1">
          <a:blip r:embed="rId3"/>
          <a:srcRect l="1481" t="2023" r="3144" b="4379"/>
          <a:stretch/>
        </p:blipFill>
        <p:spPr>
          <a:xfrm>
            <a:off x="697366" y="1946276"/>
            <a:ext cx="6857999" cy="3726209"/>
          </a:xfrm>
          <a:prstGeom prst="rect">
            <a:avLst/>
          </a:prstGeom>
        </p:spPr>
      </p:pic>
      <p:sp>
        <p:nvSpPr>
          <p:cNvPr id="7" name="Rectangle 6">
            <a:extLst>
              <a:ext uri="{FF2B5EF4-FFF2-40B4-BE49-F238E27FC236}">
                <a16:creationId xmlns:a16="http://schemas.microsoft.com/office/drawing/2014/main" id="{610C445C-D77F-4493-ADD8-0AEF5C3D3EEE}"/>
              </a:ext>
            </a:extLst>
          </p:cNvPr>
          <p:cNvSpPr/>
          <p:nvPr/>
        </p:nvSpPr>
        <p:spPr>
          <a:xfrm>
            <a:off x="6321179" y="949721"/>
            <a:ext cx="594530"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3">
            <a:extLst>
              <a:ext uri="{FF2B5EF4-FFF2-40B4-BE49-F238E27FC236}">
                <a16:creationId xmlns:a16="http://schemas.microsoft.com/office/drawing/2014/main" id="{83D69663-A689-3026-83B6-C6AC1C02CF68}"/>
              </a:ext>
            </a:extLst>
          </p:cNvPr>
          <p:cNvSpPr txBox="1">
            <a:spLocks/>
          </p:cNvSpPr>
          <p:nvPr/>
        </p:nvSpPr>
        <p:spPr>
          <a:xfrm>
            <a:off x="6915709" y="631031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©ACEND 2022</a:t>
            </a:r>
          </a:p>
        </p:txBody>
      </p:sp>
      <p:sp>
        <p:nvSpPr>
          <p:cNvPr id="9" name="Rectangle 8">
            <a:extLst>
              <a:ext uri="{FF2B5EF4-FFF2-40B4-BE49-F238E27FC236}">
                <a16:creationId xmlns:a16="http://schemas.microsoft.com/office/drawing/2014/main" id="{C0647491-AB98-A979-B976-DB791CBF0E04}"/>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14180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F9BC-EFC4-4E08-982C-1AA6D7610436}"/>
              </a:ext>
            </a:extLst>
          </p:cNvPr>
          <p:cNvSpPr>
            <a:spLocks noGrp="1"/>
          </p:cNvSpPr>
          <p:nvPr>
            <p:ph type="title"/>
          </p:nvPr>
        </p:nvSpPr>
        <p:spPr>
          <a:xfrm>
            <a:off x="286630" y="497632"/>
            <a:ext cx="5584234" cy="497681"/>
          </a:xfrm>
        </p:spPr>
        <p:txBody>
          <a:bodyPr>
            <a:noAutofit/>
          </a:bodyPr>
          <a:lstStyle/>
          <a:p>
            <a:r>
              <a:rPr lang="en-US" sz="2800" b="1" dirty="0">
                <a:solidFill>
                  <a:srgbClr val="F4874B"/>
                </a:solidFill>
                <a:latin typeface="+mn-lt"/>
              </a:rPr>
              <a:t>Important Notes for FEM programs</a:t>
            </a:r>
          </a:p>
        </p:txBody>
      </p:sp>
      <p:sp>
        <p:nvSpPr>
          <p:cNvPr id="3" name="Text Placeholder 2">
            <a:extLst>
              <a:ext uri="{FF2B5EF4-FFF2-40B4-BE49-F238E27FC236}">
                <a16:creationId xmlns:a16="http://schemas.microsoft.com/office/drawing/2014/main" id="{71BADAB5-DC77-43DA-927E-9262AF1BD144}"/>
              </a:ext>
            </a:extLst>
          </p:cNvPr>
          <p:cNvSpPr>
            <a:spLocks noGrp="1"/>
          </p:cNvSpPr>
          <p:nvPr>
            <p:ph type="body" sz="quarter" idx="11"/>
          </p:nvPr>
        </p:nvSpPr>
        <p:spPr>
          <a:xfrm>
            <a:off x="286630" y="1226127"/>
            <a:ext cx="8575504" cy="4864499"/>
          </a:xfrm>
        </p:spPr>
        <p:txBody>
          <a:bodyPr/>
          <a:lstStyle/>
          <a:p>
            <a:r>
              <a:rPr lang="en-US" sz="2800" dirty="0">
                <a:latin typeface="+mn-lt"/>
              </a:rPr>
              <a:t>Each competency must have at least one assessment, even if all the PIs within a competency are covered in prerequisites.</a:t>
            </a:r>
          </a:p>
          <a:p>
            <a:r>
              <a:rPr lang="en-US" sz="2800" dirty="0">
                <a:latin typeface="+mn-lt"/>
              </a:rPr>
              <a:t>Assessment may be of prior learning </a:t>
            </a:r>
          </a:p>
          <a:p>
            <a:pPr lvl="1"/>
            <a:r>
              <a:rPr lang="en-US" sz="2800" dirty="0">
                <a:latin typeface="+mn-lt"/>
              </a:rPr>
              <a:t>Program must have a clear policy for evaluation of assessment of prior learning (RE 8.2i)</a:t>
            </a:r>
          </a:p>
          <a:p>
            <a:r>
              <a:rPr lang="en-US" sz="2800" dirty="0">
                <a:latin typeface="+mn-lt"/>
              </a:rPr>
              <a:t>Enhanced competencies must be covered within the program and not in prerequisites.</a:t>
            </a:r>
          </a:p>
          <a:p>
            <a:endParaRPr lang="en-US" dirty="0"/>
          </a:p>
        </p:txBody>
      </p:sp>
      <p:sp>
        <p:nvSpPr>
          <p:cNvPr id="4" name="Slide Number Placeholder 3">
            <a:extLst>
              <a:ext uri="{FF2B5EF4-FFF2-40B4-BE49-F238E27FC236}">
                <a16:creationId xmlns:a16="http://schemas.microsoft.com/office/drawing/2014/main" id="{6378E7C8-F5F3-4790-BA00-132128BC9885}"/>
              </a:ext>
            </a:extLst>
          </p:cNvPr>
          <p:cNvSpPr>
            <a:spLocks noGrp="1"/>
          </p:cNvSpPr>
          <p:nvPr>
            <p:ph type="sldNum" sz="quarter" idx="10"/>
          </p:nvPr>
        </p:nvSpPr>
        <p:spPr/>
        <p:txBody>
          <a:bodyPr/>
          <a:lstStyle/>
          <a:p>
            <a:r>
              <a:rPr lang="en-US" dirty="0">
                <a:solidFill>
                  <a:schemeClr val="bg1"/>
                </a:solidFill>
              </a:rPr>
              <a:t>©ACEND 2022</a:t>
            </a:r>
          </a:p>
        </p:txBody>
      </p:sp>
      <p:sp>
        <p:nvSpPr>
          <p:cNvPr id="5" name="Rectangle 4">
            <a:extLst>
              <a:ext uri="{FF2B5EF4-FFF2-40B4-BE49-F238E27FC236}">
                <a16:creationId xmlns:a16="http://schemas.microsoft.com/office/drawing/2014/main" id="{E8724B42-167D-49BF-ACB4-8FFE658D5B35}"/>
              </a:ext>
            </a:extLst>
          </p:cNvPr>
          <p:cNvSpPr/>
          <p:nvPr/>
        </p:nvSpPr>
        <p:spPr>
          <a:xfrm>
            <a:off x="6804734" y="219068"/>
            <a:ext cx="2339266" cy="1194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08515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329652" y="451246"/>
            <a:ext cx="4986338" cy="498475"/>
          </a:xfrm>
        </p:spPr>
        <p:txBody>
          <a:bodyPr>
            <a:noAutofit/>
          </a:bodyPr>
          <a:lstStyle/>
          <a:p>
            <a:r>
              <a:rPr lang="en-US" sz="3200" b="1" dirty="0">
                <a:latin typeface="+mn-lt"/>
              </a:rPr>
              <a:t>Required Element 4.2</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2941350253"/>
              </p:ext>
            </p:extLst>
          </p:nvPr>
        </p:nvGraphicFramePr>
        <p:xfrm>
          <a:off x="1277735" y="1882101"/>
          <a:ext cx="5424755" cy="252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BC93906-483B-4964-BC45-64648D66909B}"/>
              </a:ext>
            </a:extLst>
          </p:cNvPr>
          <p:cNvSpPr/>
          <p:nvPr/>
        </p:nvSpPr>
        <p:spPr>
          <a:xfrm>
            <a:off x="6321180" y="949721"/>
            <a:ext cx="489527" cy="9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3">
            <a:extLst>
              <a:ext uri="{FF2B5EF4-FFF2-40B4-BE49-F238E27FC236}">
                <a16:creationId xmlns:a16="http://schemas.microsoft.com/office/drawing/2014/main" id="{DF98826C-978E-439A-9D58-CB71A780D17A}"/>
              </a:ext>
            </a:extLst>
          </p:cNvPr>
          <p:cNvSpPr txBox="1">
            <a:spLocks/>
          </p:cNvSpPr>
          <p:nvPr/>
        </p:nvSpPr>
        <p:spPr>
          <a:xfrm>
            <a:off x="7399942" y="6362703"/>
            <a:ext cx="1543050" cy="273844"/>
          </a:xfrm>
          <a:prstGeom prst="rect">
            <a:avLst/>
          </a:prstGeom>
        </p:spPr>
        <p:txBody>
          <a:bodyPr vert="horz" lIns="68580" tIns="34290" rIns="68580" bIns="34290" rtlCol="0" anchor="ctr"/>
          <a:lstStyle>
            <a:defPPr>
              <a:defRPr lang="en-US"/>
            </a:defPPr>
            <a:lvl1pPr marL="0" algn="l" defTabSz="457200" rtl="0" eaLnBrk="1" latinLnBrk="0" hangingPunct="1">
              <a:defRPr sz="1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dirty="0"/>
              <a:t>©ACEND 2022</a:t>
            </a:r>
          </a:p>
        </p:txBody>
      </p:sp>
      <p:sp>
        <p:nvSpPr>
          <p:cNvPr id="7" name="Rectangle 6">
            <a:extLst>
              <a:ext uri="{FF2B5EF4-FFF2-40B4-BE49-F238E27FC236}">
                <a16:creationId xmlns:a16="http://schemas.microsoft.com/office/drawing/2014/main" id="{4D5A7C7F-729A-09EC-432D-65DAB95DEC6C}"/>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903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145C-09E5-42D4-8774-3DBC4A1687F6}"/>
              </a:ext>
            </a:extLst>
          </p:cNvPr>
          <p:cNvSpPr/>
          <p:nvPr/>
        </p:nvSpPr>
        <p:spPr>
          <a:xfrm>
            <a:off x="6326957" y="949718"/>
            <a:ext cx="531046" cy="916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E043912-ACA6-4371-8466-A2A6A335F78E}"/>
              </a:ext>
            </a:extLst>
          </p:cNvPr>
          <p:cNvSpPr>
            <a:spLocks noGrp="1"/>
          </p:cNvSpPr>
          <p:nvPr>
            <p:ph type="title"/>
          </p:nvPr>
        </p:nvSpPr>
        <p:spPr>
          <a:xfrm>
            <a:off x="307642" y="452037"/>
            <a:ext cx="4650786" cy="497681"/>
          </a:xfrm>
        </p:spPr>
        <p:txBody>
          <a:bodyPr>
            <a:noAutofit/>
          </a:bodyPr>
          <a:lstStyle/>
          <a:p>
            <a:r>
              <a:rPr lang="en-US" sz="3200" b="1" dirty="0">
                <a:latin typeface="+mn-lt"/>
              </a:rPr>
              <a:t>Required Element 4.3</a:t>
            </a:r>
          </a:p>
        </p:txBody>
      </p:sp>
      <p:sp>
        <p:nvSpPr>
          <p:cNvPr id="3" name="Text Placeholder 2">
            <a:extLst>
              <a:ext uri="{FF2B5EF4-FFF2-40B4-BE49-F238E27FC236}">
                <a16:creationId xmlns:a16="http://schemas.microsoft.com/office/drawing/2014/main" id="{3BE30CF7-6DAB-421D-9940-59C5DBFD219C}"/>
              </a:ext>
            </a:extLst>
          </p:cNvPr>
          <p:cNvSpPr>
            <a:spLocks noGrp="1"/>
          </p:cNvSpPr>
          <p:nvPr>
            <p:ph type="body" sz="quarter" idx="13"/>
          </p:nvPr>
        </p:nvSpPr>
        <p:spPr>
          <a:xfrm>
            <a:off x="307641" y="1312430"/>
            <a:ext cx="8297739" cy="4122328"/>
          </a:xfrm>
        </p:spPr>
        <p:txBody>
          <a:bodyPr>
            <a:noAutofit/>
          </a:bodyPr>
          <a:lstStyle/>
          <a:p>
            <a:pPr marL="0" indent="0">
              <a:buNone/>
            </a:pPr>
            <a:r>
              <a:rPr lang="en-US" sz="2100" dirty="0">
                <a:solidFill>
                  <a:schemeClr val="tx2">
                    <a:lumMod val="50000"/>
                  </a:schemeClr>
                </a:solidFill>
                <a:latin typeface="+mn-lt"/>
              </a:rPr>
              <a:t>Formal curriculum review must routinely occur and:</a:t>
            </a:r>
          </a:p>
          <a:p>
            <a:pPr marL="685783" lvl="1" indent="-342892">
              <a:buFont typeface="+mj-lt"/>
              <a:buAutoNum type="alphaLcPeriod"/>
            </a:pPr>
            <a:r>
              <a:rPr lang="en-US" sz="1800" dirty="0">
                <a:solidFill>
                  <a:schemeClr val="tx2">
                    <a:lumMod val="50000"/>
                  </a:schemeClr>
                </a:solidFill>
                <a:latin typeface="+mn-lt"/>
              </a:rPr>
              <a:t>Use results of program evaluation and data on student/intern core knowledge and/or competency attainment to determine strengths and areas for improvement</a:t>
            </a:r>
          </a:p>
          <a:p>
            <a:pPr marL="685783" lvl="1" indent="-342892">
              <a:buFont typeface="+mj-lt"/>
              <a:buAutoNum type="alphaLcPeriod"/>
            </a:pPr>
            <a:r>
              <a:rPr lang="en-US" sz="1800" dirty="0">
                <a:solidFill>
                  <a:schemeClr val="tx2">
                    <a:lumMod val="50000"/>
                  </a:schemeClr>
                </a:solidFill>
                <a:latin typeface="+mn-lt"/>
              </a:rPr>
              <a:t>Include input from students/interns and other stakeholders as appropriate</a:t>
            </a:r>
          </a:p>
          <a:p>
            <a:pPr marL="685783" lvl="1" indent="-342892">
              <a:buFont typeface="+mj-lt"/>
              <a:buAutoNum type="alphaLcPeriod"/>
            </a:pPr>
            <a:r>
              <a:rPr lang="en-US" sz="1800" dirty="0">
                <a:solidFill>
                  <a:schemeClr val="tx2">
                    <a:lumMod val="50000"/>
                  </a:schemeClr>
                </a:solidFill>
                <a:latin typeface="+mn-lt"/>
              </a:rPr>
              <a:t>Include assessment of comparability of educational experiences and consistency of learning outcomes when different courses, delivery methods (such as distance education), or supervised practice sites are used to accomplish the same learning objectives</a:t>
            </a:r>
          </a:p>
          <a:p>
            <a:pPr marL="685783" lvl="1" indent="-342892">
              <a:buFont typeface="+mj-lt"/>
              <a:buAutoNum type="alphaLcPeriod"/>
            </a:pPr>
            <a:r>
              <a:rPr lang="en-US" sz="1800" dirty="0">
                <a:solidFill>
                  <a:schemeClr val="tx2">
                    <a:lumMod val="50000"/>
                  </a:schemeClr>
                </a:solidFill>
                <a:latin typeface="+mn-lt"/>
              </a:rPr>
              <a:t>Result in action to maintain or improve student/intern learning</a:t>
            </a:r>
          </a:p>
        </p:txBody>
      </p:sp>
      <p:sp>
        <p:nvSpPr>
          <p:cNvPr id="4" name="Slide Number Placeholder 3">
            <a:extLst>
              <a:ext uri="{FF2B5EF4-FFF2-40B4-BE49-F238E27FC236}">
                <a16:creationId xmlns:a16="http://schemas.microsoft.com/office/drawing/2014/main" id="{4112AF08-2424-4F00-A748-2D16A8D504C9}"/>
              </a:ext>
            </a:extLst>
          </p:cNvPr>
          <p:cNvSpPr>
            <a:spLocks noGrp="1"/>
          </p:cNvSpPr>
          <p:nvPr>
            <p:ph type="sldNum" sz="quarter" idx="12"/>
          </p:nvPr>
        </p:nvSpPr>
        <p:spPr/>
        <p:txBody>
          <a:bodyPr/>
          <a:lstStyle/>
          <a:p>
            <a:r>
              <a:rPr lang="en-US"/>
              <a:t>©ACEND 2022</a:t>
            </a:r>
            <a:endParaRPr lang="en-US" dirty="0"/>
          </a:p>
        </p:txBody>
      </p:sp>
      <p:sp>
        <p:nvSpPr>
          <p:cNvPr id="6" name="Rectangle 5">
            <a:extLst>
              <a:ext uri="{FF2B5EF4-FFF2-40B4-BE49-F238E27FC236}">
                <a16:creationId xmlns:a16="http://schemas.microsoft.com/office/drawing/2014/main" id="{75B6E41C-9F0E-D6FF-0E16-2B6DF44AA095}"/>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0747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7927E75-D13E-43B1-91CC-6EBADA645FD8}"/>
              </a:ext>
            </a:extLst>
          </p:cNvPr>
          <p:cNvSpPr>
            <a:spLocks noGrp="1"/>
          </p:cNvSpPr>
          <p:nvPr>
            <p:ph type="title"/>
          </p:nvPr>
        </p:nvSpPr>
        <p:spPr/>
        <p:txBody>
          <a:bodyPr>
            <a:normAutofit/>
          </a:bodyPr>
          <a:lstStyle/>
          <a:p>
            <a:r>
              <a:rPr lang="en-US" sz="3200" b="1" dirty="0">
                <a:solidFill>
                  <a:schemeClr val="tx2">
                    <a:lumMod val="50000"/>
                  </a:schemeClr>
                </a:solidFill>
              </a:rPr>
              <a:t>ACEND Accreditation Standards</a:t>
            </a:r>
            <a:endParaRPr lang="en-US" sz="3200" b="1" dirty="0"/>
          </a:p>
        </p:txBody>
      </p:sp>
      <p:sp>
        <p:nvSpPr>
          <p:cNvPr id="13" name="Text Placeholder 12">
            <a:extLst>
              <a:ext uri="{FF2B5EF4-FFF2-40B4-BE49-F238E27FC236}">
                <a16:creationId xmlns:a16="http://schemas.microsoft.com/office/drawing/2014/main" id="{B5CD259C-3F89-408B-A4A4-57E1D407F2F7}"/>
              </a:ext>
            </a:extLst>
          </p:cNvPr>
          <p:cNvSpPr>
            <a:spLocks noGrp="1"/>
          </p:cNvSpPr>
          <p:nvPr>
            <p:ph type="body" sz="quarter" idx="13"/>
          </p:nvPr>
        </p:nvSpPr>
        <p:spPr>
          <a:xfrm>
            <a:off x="276823" y="1600200"/>
            <a:ext cx="8233483" cy="3407139"/>
          </a:xfrm>
        </p:spPr>
        <p:txBody>
          <a:bodyPr/>
          <a:lstStyle/>
          <a:p>
            <a:r>
              <a:rPr lang="en-US" sz="3200" dirty="0">
                <a:solidFill>
                  <a:srgbClr val="663366"/>
                </a:solidFill>
                <a:latin typeface="+mn-lt"/>
              </a:rPr>
              <a:t>Define minimum levels of quality</a:t>
            </a:r>
          </a:p>
          <a:p>
            <a:r>
              <a:rPr lang="en-US" sz="3200" dirty="0">
                <a:solidFill>
                  <a:srgbClr val="663366"/>
                </a:solidFill>
                <a:latin typeface="+mn-lt"/>
              </a:rPr>
              <a:t>Basis for accreditation decisions</a:t>
            </a:r>
          </a:p>
          <a:p>
            <a:r>
              <a:rPr lang="en-US" sz="3200" dirty="0">
                <a:solidFill>
                  <a:srgbClr val="663366"/>
                </a:solidFill>
                <a:latin typeface="+mn-lt"/>
              </a:rPr>
              <a:t>Applied equally to all programs</a:t>
            </a:r>
          </a:p>
          <a:p>
            <a:r>
              <a:rPr lang="en-US" sz="3200" dirty="0">
                <a:solidFill>
                  <a:srgbClr val="663366"/>
                </a:solidFill>
                <a:latin typeface="+mn-lt"/>
              </a:rPr>
              <a:t>Revised on a routine basis (every 5 years)</a:t>
            </a:r>
          </a:p>
          <a:p>
            <a:r>
              <a:rPr lang="en-US" sz="3200" dirty="0">
                <a:solidFill>
                  <a:srgbClr val="663366"/>
                </a:solidFill>
                <a:latin typeface="+mn-lt"/>
              </a:rPr>
              <a:t>2022 Standards implementation: June 1, 2022</a:t>
            </a:r>
          </a:p>
          <a:p>
            <a:pPr marL="0" indent="0">
              <a:buNone/>
            </a:pPr>
            <a:endParaRPr lang="en-US" dirty="0"/>
          </a:p>
        </p:txBody>
      </p:sp>
      <p:sp>
        <p:nvSpPr>
          <p:cNvPr id="4" name="Rectangle 3">
            <a:extLst>
              <a:ext uri="{FF2B5EF4-FFF2-40B4-BE49-F238E27FC236}">
                <a16:creationId xmlns:a16="http://schemas.microsoft.com/office/drawing/2014/main" id="{1017B80B-77FB-9507-5EBF-CDC0440BA6C1}"/>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3">
            <a:extLst>
              <a:ext uri="{FF2B5EF4-FFF2-40B4-BE49-F238E27FC236}">
                <a16:creationId xmlns:a16="http://schemas.microsoft.com/office/drawing/2014/main" id="{87070A77-6CC1-7E3F-35A5-3430C5AE4E32}"/>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548094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428-908A-45C0-8BA6-2CA7ACA84DF5}"/>
              </a:ext>
            </a:extLst>
          </p:cNvPr>
          <p:cNvSpPr>
            <a:spLocks noGrp="1"/>
          </p:cNvSpPr>
          <p:nvPr>
            <p:ph type="title"/>
          </p:nvPr>
        </p:nvSpPr>
        <p:spPr>
          <a:xfrm>
            <a:off x="601913" y="2265417"/>
            <a:ext cx="4393545" cy="864531"/>
          </a:xfrm>
        </p:spPr>
        <p:txBody>
          <a:bodyPr>
            <a:noAutofit/>
          </a:bodyPr>
          <a:lstStyle/>
          <a:p>
            <a:r>
              <a:rPr lang="en-US" sz="3200" b="1" i="1" dirty="0">
                <a:solidFill>
                  <a:schemeClr val="tx2">
                    <a:lumMod val="50000"/>
                  </a:schemeClr>
                </a:solidFill>
                <a:latin typeface="+mn-lt"/>
              </a:rPr>
              <a:t>Standard 5: Faculty and Preceptors </a:t>
            </a:r>
            <a:endParaRPr lang="en-US" sz="3200" b="1" dirty="0"/>
          </a:p>
        </p:txBody>
      </p:sp>
    </p:spTree>
    <p:extLst>
      <p:ext uri="{BB962C8B-B14F-4D97-AF65-F5344CB8AC3E}">
        <p14:creationId xmlns:p14="http://schemas.microsoft.com/office/powerpoint/2010/main" val="2948594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3A0B5-314D-44F9-A88B-5631CCDF8FA8}"/>
              </a:ext>
            </a:extLst>
          </p:cNvPr>
          <p:cNvSpPr>
            <a:spLocks noGrp="1"/>
          </p:cNvSpPr>
          <p:nvPr>
            <p:ph type="title"/>
          </p:nvPr>
        </p:nvSpPr>
        <p:spPr>
          <a:xfrm>
            <a:off x="394857" y="518031"/>
            <a:ext cx="6468341" cy="524868"/>
          </a:xfrm>
        </p:spPr>
        <p:txBody>
          <a:bodyPr>
            <a:noAutofit/>
          </a:bodyPr>
          <a:lstStyle/>
          <a:p>
            <a:r>
              <a:rPr lang="en-US" sz="3200" b="1" dirty="0">
                <a:latin typeface="+mn-lt"/>
              </a:rPr>
              <a:t>Required Element 5.1</a:t>
            </a:r>
          </a:p>
        </p:txBody>
      </p:sp>
      <p:sp>
        <p:nvSpPr>
          <p:cNvPr id="4" name="Content Placeholder 3">
            <a:extLst>
              <a:ext uri="{FF2B5EF4-FFF2-40B4-BE49-F238E27FC236}">
                <a16:creationId xmlns:a16="http://schemas.microsoft.com/office/drawing/2014/main" id="{26A6AB13-59C3-472A-9663-21B6CB3AE999}"/>
              </a:ext>
            </a:extLst>
          </p:cNvPr>
          <p:cNvSpPr>
            <a:spLocks noGrp="1"/>
          </p:cNvSpPr>
          <p:nvPr>
            <p:ph idx="1"/>
          </p:nvPr>
        </p:nvSpPr>
        <p:spPr>
          <a:xfrm>
            <a:off x="394857" y="1330036"/>
            <a:ext cx="8120493" cy="4846927"/>
          </a:xfrm>
        </p:spPr>
        <p:txBody>
          <a:bodyPr/>
          <a:lstStyle/>
          <a:p>
            <a:pPr>
              <a:buClr>
                <a:srgbClr val="5C4A72"/>
              </a:buClr>
              <a:buFont typeface="Arial" panose="020B0604020202020204" pitchFamily="34" charset="0"/>
              <a:buChar char="•"/>
            </a:pPr>
            <a:r>
              <a:rPr lang="en-US" sz="3000" dirty="0">
                <a:solidFill>
                  <a:schemeClr val="tx2">
                    <a:lumMod val="50000"/>
                  </a:schemeClr>
                </a:solidFill>
                <a:latin typeface="Calibri" panose="020F0502020204030204" pitchFamily="34" charset="0"/>
              </a:rPr>
              <a:t>Program provides evidence that: </a:t>
            </a:r>
          </a:p>
          <a:p>
            <a:pPr>
              <a:buClr>
                <a:srgbClr val="5C4A72"/>
              </a:buClr>
              <a:buFont typeface="Arial" panose="020B0604020202020204" pitchFamily="34" charset="0"/>
              <a:buChar char="•"/>
            </a:pPr>
            <a:endParaRPr lang="en-US" sz="600" dirty="0">
              <a:solidFill>
                <a:schemeClr val="tx2">
                  <a:lumMod val="50000"/>
                </a:schemeClr>
              </a:solidFill>
              <a:latin typeface="Calibri" panose="020F0502020204030204" pitchFamily="34" charset="0"/>
            </a:endParaRPr>
          </a:p>
          <a:p>
            <a:pPr lvl="1">
              <a:buClr>
                <a:srgbClr val="5C4A72"/>
              </a:buClr>
              <a:buFont typeface="Arial" panose="020B0604020202020204" pitchFamily="34" charset="0"/>
              <a:buChar char="•"/>
            </a:pPr>
            <a:r>
              <a:rPr lang="en-US" sz="3000" b="1" dirty="0">
                <a:solidFill>
                  <a:schemeClr val="tx2">
                    <a:lumMod val="50000"/>
                  </a:schemeClr>
                </a:solidFill>
                <a:latin typeface="Calibri" panose="020F0502020204030204" pitchFamily="34" charset="0"/>
              </a:rPr>
              <a:t>The number </a:t>
            </a:r>
            <a:r>
              <a:rPr lang="en-US" sz="3000" dirty="0">
                <a:solidFill>
                  <a:schemeClr val="tx2">
                    <a:lumMod val="50000"/>
                  </a:schemeClr>
                </a:solidFill>
                <a:latin typeface="Calibri" panose="020F0502020204030204" pitchFamily="34" charset="0"/>
              </a:rPr>
              <a:t>of </a:t>
            </a:r>
            <a:r>
              <a:rPr lang="en-US" sz="3000" dirty="0">
                <a:latin typeface="Calibri" panose="020F0502020204030204" pitchFamily="34" charset="0"/>
              </a:rPr>
              <a:t>qualified and appropriately credentialed faculty and preceptors/practitioners </a:t>
            </a:r>
            <a:r>
              <a:rPr lang="en-US" sz="3000" b="1" dirty="0">
                <a:latin typeface="Calibri" panose="020F0502020204030204" pitchFamily="34" charset="0"/>
              </a:rPr>
              <a:t>is sufficient to achieve</a:t>
            </a:r>
            <a:r>
              <a:rPr lang="en-US" sz="3000" dirty="0">
                <a:latin typeface="Calibri" panose="020F0502020204030204" pitchFamily="34" charset="0"/>
              </a:rPr>
              <a:t> program objectives and student/intern outcomes </a:t>
            </a:r>
            <a:endParaRPr lang="en-US" sz="2250" dirty="0">
              <a:latin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9CB5B612-A671-4C62-A00A-6A79E5CB3E98}"/>
              </a:ext>
            </a:extLst>
          </p:cNvPr>
          <p:cNvSpPr>
            <a:spLocks noGrp="1"/>
          </p:cNvSpPr>
          <p:nvPr>
            <p:ph type="sldNum" sz="quarter" idx="12"/>
          </p:nvPr>
        </p:nvSpPr>
        <p:spPr>
          <a:xfrm>
            <a:off x="6863198" y="6341483"/>
            <a:ext cx="2057400" cy="365125"/>
          </a:xfrm>
        </p:spPr>
        <p:txBody>
          <a:bodyPr/>
          <a:lstStyle/>
          <a:p>
            <a:r>
              <a:rPr lang="en-US" dirty="0">
                <a:solidFill>
                  <a:schemeClr val="bg1"/>
                </a:solidFill>
              </a:rPr>
              <a:t>©ACEND 2022</a:t>
            </a:r>
          </a:p>
        </p:txBody>
      </p:sp>
    </p:spTree>
    <p:extLst>
      <p:ext uri="{BB962C8B-B14F-4D97-AF65-F5344CB8AC3E}">
        <p14:creationId xmlns:p14="http://schemas.microsoft.com/office/powerpoint/2010/main" val="234862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F38EEF-F11E-4521-9EF2-0774F6A85BDB}"/>
              </a:ext>
            </a:extLst>
          </p:cNvPr>
          <p:cNvSpPr>
            <a:spLocks noGrp="1"/>
          </p:cNvSpPr>
          <p:nvPr>
            <p:ph type="sldNum" sz="quarter" idx="12"/>
          </p:nvPr>
        </p:nvSpPr>
        <p:spPr>
          <a:xfrm>
            <a:off x="7439891" y="6369188"/>
            <a:ext cx="1543050" cy="273844"/>
          </a:xfrm>
        </p:spPr>
        <p:txBody>
          <a:bodyPr/>
          <a:lstStyle/>
          <a:p>
            <a:r>
              <a:rPr lang="en-US" dirty="0">
                <a:solidFill>
                  <a:schemeClr val="bg1"/>
                </a:solidFill>
              </a:rPr>
              <a:t>©ACEND 2022</a:t>
            </a:r>
          </a:p>
        </p:txBody>
      </p:sp>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249381" y="440459"/>
            <a:ext cx="4902200" cy="496888"/>
          </a:xfrm>
        </p:spPr>
        <p:txBody>
          <a:bodyPr>
            <a:noAutofit/>
          </a:bodyPr>
          <a:lstStyle/>
          <a:p>
            <a:r>
              <a:rPr lang="en-US" sz="3200" b="1" dirty="0">
                <a:latin typeface="+mn-lt"/>
              </a:rPr>
              <a:t>Required Element 5.2a</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3796362084"/>
              </p:ext>
            </p:extLst>
          </p:nvPr>
        </p:nvGraphicFramePr>
        <p:xfrm>
          <a:off x="488515" y="1290181"/>
          <a:ext cx="8104340" cy="4409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592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F38EEF-F11E-4521-9EF2-0774F6A85BDB}"/>
              </a:ext>
            </a:extLst>
          </p:cNvPr>
          <p:cNvSpPr>
            <a:spLocks noGrp="1"/>
          </p:cNvSpPr>
          <p:nvPr>
            <p:ph type="sldNum" sz="quarter" idx="12"/>
          </p:nvPr>
        </p:nvSpPr>
        <p:spPr>
          <a:xfrm>
            <a:off x="7398327" y="6431535"/>
            <a:ext cx="1543050" cy="273844"/>
          </a:xfrm>
        </p:spPr>
        <p:txBody>
          <a:bodyPr/>
          <a:lstStyle/>
          <a:p>
            <a:r>
              <a:rPr lang="en-US" dirty="0">
                <a:solidFill>
                  <a:schemeClr val="bg1"/>
                </a:solidFill>
              </a:rPr>
              <a:t>©ACEND 2022</a:t>
            </a:r>
          </a:p>
        </p:txBody>
      </p:sp>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322117" y="482399"/>
            <a:ext cx="5818909" cy="496888"/>
          </a:xfrm>
        </p:spPr>
        <p:txBody>
          <a:bodyPr>
            <a:noAutofit/>
          </a:bodyPr>
          <a:lstStyle/>
          <a:p>
            <a:r>
              <a:rPr lang="en-US" sz="3200" b="1" dirty="0">
                <a:latin typeface="+mn-lt"/>
              </a:rPr>
              <a:t>Required Element 5.2b and 5.2c</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1796576396"/>
              </p:ext>
            </p:extLst>
          </p:nvPr>
        </p:nvGraphicFramePr>
        <p:xfrm>
          <a:off x="1126466" y="1727038"/>
          <a:ext cx="6902718" cy="390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884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F38EEF-F11E-4521-9EF2-0774F6A85BDB}"/>
              </a:ext>
            </a:extLst>
          </p:cNvPr>
          <p:cNvSpPr>
            <a:spLocks noGrp="1"/>
          </p:cNvSpPr>
          <p:nvPr>
            <p:ph type="sldNum" sz="quarter" idx="12"/>
          </p:nvPr>
        </p:nvSpPr>
        <p:spPr>
          <a:xfrm>
            <a:off x="7398327" y="6348407"/>
            <a:ext cx="1543050" cy="273844"/>
          </a:xfrm>
        </p:spPr>
        <p:txBody>
          <a:bodyPr/>
          <a:lstStyle/>
          <a:p>
            <a:r>
              <a:rPr lang="en-US" dirty="0">
                <a:solidFill>
                  <a:schemeClr val="bg1"/>
                </a:solidFill>
              </a:rPr>
              <a:t>©ACEND 2022</a:t>
            </a:r>
          </a:p>
        </p:txBody>
      </p:sp>
      <p:sp>
        <p:nvSpPr>
          <p:cNvPr id="14" name="Title 13">
            <a:extLst>
              <a:ext uri="{FF2B5EF4-FFF2-40B4-BE49-F238E27FC236}">
                <a16:creationId xmlns:a16="http://schemas.microsoft.com/office/drawing/2014/main" id="{796F2A4E-DFC5-4234-AE66-D40AC4540CED}"/>
              </a:ext>
            </a:extLst>
          </p:cNvPr>
          <p:cNvSpPr>
            <a:spLocks noGrp="1"/>
          </p:cNvSpPr>
          <p:nvPr>
            <p:ph type="title" idx="4294967295"/>
          </p:nvPr>
        </p:nvSpPr>
        <p:spPr>
          <a:xfrm>
            <a:off x="280555" y="575541"/>
            <a:ext cx="4902200" cy="496888"/>
          </a:xfrm>
        </p:spPr>
        <p:txBody>
          <a:bodyPr>
            <a:noAutofit/>
          </a:bodyPr>
          <a:lstStyle/>
          <a:p>
            <a:r>
              <a:rPr lang="en-US" sz="3200" b="1" dirty="0">
                <a:latin typeface="+mn-lt"/>
              </a:rPr>
              <a:t>Required Element 5.2d</a:t>
            </a:r>
          </a:p>
        </p:txBody>
      </p:sp>
      <p:graphicFrame>
        <p:nvGraphicFramePr>
          <p:cNvPr id="3" name="Diagram 2">
            <a:extLst>
              <a:ext uri="{FF2B5EF4-FFF2-40B4-BE49-F238E27FC236}">
                <a16:creationId xmlns:a16="http://schemas.microsoft.com/office/drawing/2014/main" id="{A6BA3F34-FD31-43A8-8DEF-C1D76CEEA951}"/>
              </a:ext>
            </a:extLst>
          </p:cNvPr>
          <p:cNvGraphicFramePr/>
          <p:nvPr>
            <p:extLst>
              <p:ext uri="{D42A27DB-BD31-4B8C-83A1-F6EECF244321}">
                <p14:modId xmlns:p14="http://schemas.microsoft.com/office/powerpoint/2010/main" val="2062557618"/>
              </p:ext>
            </p:extLst>
          </p:nvPr>
        </p:nvGraphicFramePr>
        <p:xfrm>
          <a:off x="1080775" y="1232259"/>
          <a:ext cx="6697888" cy="4003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0633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170A4-2622-4BE5-A742-BE4024F20C78}"/>
              </a:ext>
            </a:extLst>
          </p:cNvPr>
          <p:cNvSpPr>
            <a:spLocks noGrp="1"/>
          </p:cNvSpPr>
          <p:nvPr>
            <p:ph type="title"/>
          </p:nvPr>
        </p:nvSpPr>
        <p:spPr>
          <a:xfrm>
            <a:off x="404313" y="407838"/>
            <a:ext cx="6301287" cy="497681"/>
          </a:xfrm>
        </p:spPr>
        <p:txBody>
          <a:bodyPr>
            <a:noAutofit/>
          </a:bodyPr>
          <a:lstStyle/>
          <a:p>
            <a:r>
              <a:rPr lang="en-US" sz="2700" b="1" dirty="0">
                <a:solidFill>
                  <a:srgbClr val="A3586D"/>
                </a:solidFill>
                <a:latin typeface="+mn-lt"/>
              </a:rPr>
              <a:t>Required Element 5.3: All Program Types; except DPDs</a:t>
            </a:r>
          </a:p>
        </p:txBody>
      </p:sp>
      <p:sp>
        <p:nvSpPr>
          <p:cNvPr id="4" name="Slide Number Placeholder 3">
            <a:extLst>
              <a:ext uri="{FF2B5EF4-FFF2-40B4-BE49-F238E27FC236}">
                <a16:creationId xmlns:a16="http://schemas.microsoft.com/office/drawing/2014/main" id="{C1095EF2-C8BF-4D31-8B78-AAAB8A54BDC3}"/>
              </a:ext>
            </a:extLst>
          </p:cNvPr>
          <p:cNvSpPr>
            <a:spLocks noGrp="1"/>
          </p:cNvSpPr>
          <p:nvPr>
            <p:ph type="sldNum" sz="quarter" idx="12"/>
          </p:nvPr>
        </p:nvSpPr>
        <p:spPr/>
        <p:txBody>
          <a:bodyPr/>
          <a:lstStyle/>
          <a:p>
            <a:r>
              <a:rPr lang="en-US"/>
              <a:t>©ACEND 2022</a:t>
            </a:r>
            <a:endParaRPr lang="en-US" dirty="0"/>
          </a:p>
        </p:txBody>
      </p:sp>
      <p:pic>
        <p:nvPicPr>
          <p:cNvPr id="9" name="Picture 8">
            <a:extLst>
              <a:ext uri="{FF2B5EF4-FFF2-40B4-BE49-F238E27FC236}">
                <a16:creationId xmlns:a16="http://schemas.microsoft.com/office/drawing/2014/main" id="{DC679AC5-A095-42E7-B350-4A6B3FBBD555}"/>
              </a:ext>
            </a:extLst>
          </p:cNvPr>
          <p:cNvPicPr>
            <a:picLocks noChangeAspect="1"/>
          </p:cNvPicPr>
          <p:nvPr/>
        </p:nvPicPr>
        <p:blipFill>
          <a:blip r:embed="rId3"/>
          <a:stretch>
            <a:fillRect/>
          </a:stretch>
        </p:blipFill>
        <p:spPr>
          <a:xfrm>
            <a:off x="764818" y="2200714"/>
            <a:ext cx="6489635" cy="2984350"/>
          </a:xfrm>
          <a:prstGeom prst="rect">
            <a:avLst/>
          </a:prstGeom>
        </p:spPr>
      </p:pic>
    </p:spTree>
    <p:extLst>
      <p:ext uri="{BB962C8B-B14F-4D97-AF65-F5344CB8AC3E}">
        <p14:creationId xmlns:p14="http://schemas.microsoft.com/office/powerpoint/2010/main" val="3682726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3FC0A-FC3D-D168-B409-1DBD3809B6B5}"/>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2F1BA7-AC0A-4EC3-B3C6-73213531AF1A}"/>
              </a:ext>
            </a:extLst>
          </p:cNvPr>
          <p:cNvSpPr>
            <a:spLocks noGrp="1"/>
          </p:cNvSpPr>
          <p:nvPr>
            <p:ph type="title"/>
          </p:nvPr>
        </p:nvSpPr>
        <p:spPr>
          <a:xfrm>
            <a:off x="401513" y="1815007"/>
            <a:ext cx="8046295" cy="3544106"/>
          </a:xfrm>
        </p:spPr>
        <p:txBody>
          <a:bodyPr>
            <a:normAutofit fontScale="90000"/>
          </a:bodyPr>
          <a:lstStyle/>
          <a:p>
            <a:pPr>
              <a:spcBef>
                <a:spcPts val="450"/>
              </a:spcBef>
              <a:spcAft>
                <a:spcPts val="450"/>
              </a:spcAft>
            </a:pPr>
            <a:r>
              <a:rPr lang="en-US" sz="3100" b="1" dirty="0">
                <a:solidFill>
                  <a:schemeClr val="tx1"/>
                </a:solidFill>
              </a:rPr>
              <a:t>Standard 5: </a:t>
            </a:r>
            <a:r>
              <a:rPr lang="en-US" sz="3100" b="1" dirty="0"/>
              <a:t>What to Expect from the Program Director</a:t>
            </a:r>
            <a:br>
              <a:rPr lang="en-US" sz="2700" dirty="0"/>
            </a:br>
            <a:br>
              <a:rPr lang="en-US" sz="2700" dirty="0"/>
            </a:br>
            <a:r>
              <a:rPr lang="en-US" sz="2900" dirty="0">
                <a:solidFill>
                  <a:schemeClr val="tx2">
                    <a:lumMod val="50000"/>
                  </a:schemeClr>
                </a:solidFill>
              </a:rPr>
              <a:t>Request for resume, CV or similar</a:t>
            </a:r>
            <a:br>
              <a:rPr lang="en-US" sz="2900" dirty="0">
                <a:solidFill>
                  <a:schemeClr val="tx2">
                    <a:lumMod val="50000"/>
                  </a:schemeClr>
                </a:solidFill>
              </a:rPr>
            </a:br>
            <a:br>
              <a:rPr lang="en-US" sz="2900" dirty="0">
                <a:solidFill>
                  <a:schemeClr val="tx2">
                    <a:lumMod val="50000"/>
                  </a:schemeClr>
                </a:solidFill>
              </a:rPr>
            </a:br>
            <a:r>
              <a:rPr lang="en-US" sz="2900" dirty="0">
                <a:solidFill>
                  <a:schemeClr val="tx2">
                    <a:lumMod val="50000"/>
                  </a:schemeClr>
                </a:solidFill>
              </a:rPr>
              <a:t>Request for recent continuing education endeavors</a:t>
            </a:r>
            <a:br>
              <a:rPr lang="en-US" sz="2900" dirty="0">
                <a:solidFill>
                  <a:schemeClr val="tx2">
                    <a:lumMod val="50000"/>
                  </a:schemeClr>
                </a:solidFill>
              </a:rPr>
            </a:br>
            <a:br>
              <a:rPr lang="en-US" sz="2900" dirty="0">
                <a:solidFill>
                  <a:schemeClr val="tx2">
                    <a:lumMod val="50000"/>
                  </a:schemeClr>
                </a:solidFill>
              </a:rPr>
            </a:br>
            <a:r>
              <a:rPr lang="en-US" sz="2900" dirty="0">
                <a:solidFill>
                  <a:schemeClr val="tx2">
                    <a:lumMod val="50000"/>
                  </a:schemeClr>
                </a:solidFill>
              </a:rPr>
              <a:t>Training Materials</a:t>
            </a:r>
            <a:br>
              <a:rPr lang="en-US" sz="2900" dirty="0">
                <a:solidFill>
                  <a:schemeClr val="tx2">
                    <a:lumMod val="50000"/>
                  </a:schemeClr>
                </a:solidFill>
              </a:rPr>
            </a:br>
            <a:r>
              <a:rPr lang="en-US" sz="2900" dirty="0">
                <a:solidFill>
                  <a:schemeClr val="tx2">
                    <a:lumMod val="50000"/>
                  </a:schemeClr>
                </a:solidFill>
              </a:rPr>
              <a:t>      -Review of Program mission, goals and objectives</a:t>
            </a:r>
            <a:br>
              <a:rPr lang="en-US" sz="2900" dirty="0">
                <a:solidFill>
                  <a:schemeClr val="tx2">
                    <a:lumMod val="50000"/>
                  </a:schemeClr>
                </a:solidFill>
              </a:rPr>
            </a:br>
            <a:r>
              <a:rPr lang="en-US" sz="2900" dirty="0">
                <a:solidFill>
                  <a:schemeClr val="tx2">
                    <a:lumMod val="50000"/>
                  </a:schemeClr>
                </a:solidFill>
              </a:rPr>
              <a:t>       -Review of ACEND and Standards</a:t>
            </a:r>
            <a:br>
              <a:rPr lang="en-US" sz="2900" dirty="0">
                <a:solidFill>
                  <a:schemeClr val="tx2">
                    <a:lumMod val="50000"/>
                  </a:schemeClr>
                </a:solidFill>
              </a:rPr>
            </a:br>
            <a:r>
              <a:rPr lang="en-US" sz="2900" dirty="0">
                <a:solidFill>
                  <a:schemeClr val="tx2">
                    <a:lumMod val="50000"/>
                  </a:schemeClr>
                </a:solidFill>
              </a:rPr>
              <a:t>       -Explanation of CRDNS/CNDTs – 2022 Standards</a:t>
            </a:r>
            <a:br>
              <a:rPr lang="en-US" sz="2900" dirty="0">
                <a:solidFill>
                  <a:schemeClr val="tx2">
                    <a:lumMod val="50000"/>
                  </a:schemeClr>
                </a:solidFill>
              </a:rPr>
            </a:br>
            <a:r>
              <a:rPr lang="en-US" sz="2900" dirty="0">
                <a:solidFill>
                  <a:schemeClr val="tx2">
                    <a:lumMod val="50000"/>
                  </a:schemeClr>
                </a:solidFill>
              </a:rPr>
              <a:t>       -Explanation of CRDNS/PIs – FEM Standards</a:t>
            </a:r>
            <a:br>
              <a:rPr lang="en-US" sz="2900" dirty="0">
                <a:solidFill>
                  <a:schemeClr val="tx2">
                    <a:lumMod val="50000"/>
                  </a:schemeClr>
                </a:solidFill>
              </a:rPr>
            </a:br>
            <a:br>
              <a:rPr lang="en-US" sz="2900" dirty="0">
                <a:solidFill>
                  <a:schemeClr val="tx2">
                    <a:lumMod val="50000"/>
                  </a:schemeClr>
                </a:solidFill>
              </a:rPr>
            </a:br>
            <a:r>
              <a:rPr lang="en-US" sz="2900" dirty="0">
                <a:solidFill>
                  <a:schemeClr val="tx2">
                    <a:lumMod val="50000"/>
                  </a:schemeClr>
                </a:solidFill>
              </a:rPr>
              <a:t>Preceptor Handbook or similar</a:t>
            </a:r>
            <a:br>
              <a:rPr lang="en-US" sz="2400" dirty="0">
                <a:solidFill>
                  <a:schemeClr val="tx2">
                    <a:lumMod val="50000"/>
                  </a:schemeClr>
                </a:solidFill>
              </a:rPr>
            </a:br>
            <a:br>
              <a:rPr lang="en-US" sz="2100" dirty="0">
                <a:solidFill>
                  <a:srgbClr val="44546A">
                    <a:lumMod val="50000"/>
                  </a:srgbClr>
                </a:solidFill>
                <a:latin typeface="Calibri" panose="020F0502020204030204"/>
              </a:rPr>
            </a:br>
            <a:endParaRPr lang="en-US" dirty="0"/>
          </a:p>
        </p:txBody>
      </p:sp>
      <p:sp>
        <p:nvSpPr>
          <p:cNvPr id="14" name="TextBox 13">
            <a:extLst>
              <a:ext uri="{FF2B5EF4-FFF2-40B4-BE49-F238E27FC236}">
                <a16:creationId xmlns:a16="http://schemas.microsoft.com/office/drawing/2014/main" id="{E2FC013A-9A26-4FEA-8351-80C2B0B9123C}"/>
              </a:ext>
            </a:extLst>
          </p:cNvPr>
          <p:cNvSpPr txBox="1"/>
          <p:nvPr/>
        </p:nvSpPr>
        <p:spPr>
          <a:xfrm flipH="1">
            <a:off x="7972426" y="2713419"/>
            <a:ext cx="249381" cy="219290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R 244</a:t>
            </a:r>
          </a:p>
          <a:p>
            <a:r>
              <a:rPr lang="en-US" sz="1050" dirty="0">
                <a:solidFill>
                  <a:schemeClr val="bg1"/>
                </a:solidFill>
                <a:latin typeface="Arial" panose="020B0604020202020204" pitchFamily="34" charset="0"/>
                <a:cs typeface="Arial" panose="020B0604020202020204" pitchFamily="34" charset="0"/>
              </a:rPr>
              <a:t>G 135</a:t>
            </a:r>
          </a:p>
          <a:p>
            <a:r>
              <a:rPr lang="en-US" sz="1050" dirty="0">
                <a:solidFill>
                  <a:schemeClr val="bg1"/>
                </a:solidFill>
                <a:latin typeface="Arial" panose="020B0604020202020204" pitchFamily="34" charset="0"/>
                <a:cs typeface="Arial" panose="020B0604020202020204" pitchFamily="34" charset="0"/>
              </a:rPr>
              <a:t>B 75</a:t>
            </a:r>
          </a:p>
          <a:p>
            <a:r>
              <a:rPr lang="en-US" sz="1050" dirty="0">
                <a:solidFill>
                  <a:schemeClr val="bg1"/>
                </a:solidFill>
                <a:latin typeface="Arial" panose="020B0604020202020204" pitchFamily="34" charset="0"/>
                <a:cs typeface="Arial" panose="020B0604020202020204" pitchFamily="34" charset="0"/>
              </a:rPr>
              <a:t>#F</a:t>
            </a:r>
          </a:p>
        </p:txBody>
      </p:sp>
      <p:sp>
        <p:nvSpPr>
          <p:cNvPr id="5" name="Slide Number Placeholder 3">
            <a:extLst>
              <a:ext uri="{FF2B5EF4-FFF2-40B4-BE49-F238E27FC236}">
                <a16:creationId xmlns:a16="http://schemas.microsoft.com/office/drawing/2014/main" id="{D9776500-B860-978F-F8CD-F6D9B3115996}"/>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extLst>
      <p:ext uri="{BB962C8B-B14F-4D97-AF65-F5344CB8AC3E}">
        <p14:creationId xmlns:p14="http://schemas.microsoft.com/office/powerpoint/2010/main" val="538760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1BA7-AC0A-4EC3-B3C6-73213531AF1A}"/>
              </a:ext>
            </a:extLst>
          </p:cNvPr>
          <p:cNvSpPr>
            <a:spLocks noGrp="1"/>
          </p:cNvSpPr>
          <p:nvPr>
            <p:ph type="title"/>
          </p:nvPr>
        </p:nvSpPr>
        <p:spPr>
          <a:xfrm>
            <a:off x="471379" y="455405"/>
            <a:ext cx="5911850" cy="497681"/>
          </a:xfrm>
        </p:spPr>
        <p:txBody>
          <a:bodyPr>
            <a:noAutofit/>
          </a:bodyPr>
          <a:lstStyle/>
          <a:p>
            <a:r>
              <a:rPr lang="en-US" sz="3200" b="1" dirty="0">
                <a:solidFill>
                  <a:schemeClr val="tx2">
                    <a:lumMod val="50000"/>
                  </a:schemeClr>
                </a:solidFill>
              </a:rPr>
              <a:t>For more information</a:t>
            </a:r>
            <a:endParaRPr lang="en-US" sz="3200" b="1" dirty="0"/>
          </a:p>
        </p:txBody>
      </p:sp>
      <p:sp>
        <p:nvSpPr>
          <p:cNvPr id="14" name="TextBox 13">
            <a:extLst>
              <a:ext uri="{FF2B5EF4-FFF2-40B4-BE49-F238E27FC236}">
                <a16:creationId xmlns:a16="http://schemas.microsoft.com/office/drawing/2014/main" id="{E2FC013A-9A26-4FEA-8351-80C2B0B9123C}"/>
              </a:ext>
            </a:extLst>
          </p:cNvPr>
          <p:cNvSpPr txBox="1"/>
          <p:nvPr/>
        </p:nvSpPr>
        <p:spPr>
          <a:xfrm>
            <a:off x="5249506" y="2729104"/>
            <a:ext cx="1133723" cy="738664"/>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R 244</a:t>
            </a:r>
          </a:p>
          <a:p>
            <a:r>
              <a:rPr lang="en-US" sz="1050" dirty="0">
                <a:solidFill>
                  <a:schemeClr val="bg1"/>
                </a:solidFill>
                <a:latin typeface="Arial" panose="020B0604020202020204" pitchFamily="34" charset="0"/>
                <a:cs typeface="Arial" panose="020B0604020202020204" pitchFamily="34" charset="0"/>
              </a:rPr>
              <a:t>G 135</a:t>
            </a:r>
          </a:p>
          <a:p>
            <a:r>
              <a:rPr lang="en-US" sz="1050" dirty="0">
                <a:solidFill>
                  <a:schemeClr val="bg1"/>
                </a:solidFill>
                <a:latin typeface="Arial" panose="020B0604020202020204" pitchFamily="34" charset="0"/>
                <a:cs typeface="Arial" panose="020B0604020202020204" pitchFamily="34" charset="0"/>
              </a:rPr>
              <a:t>B 75</a:t>
            </a:r>
          </a:p>
          <a:p>
            <a:r>
              <a:rPr lang="en-US" sz="1050" dirty="0">
                <a:solidFill>
                  <a:schemeClr val="bg1"/>
                </a:solidFill>
                <a:latin typeface="Arial" panose="020B0604020202020204" pitchFamily="34" charset="0"/>
                <a:cs typeface="Arial" panose="020B0604020202020204" pitchFamily="34" charset="0"/>
              </a:rPr>
              <a:t>#F4874B</a:t>
            </a:r>
          </a:p>
        </p:txBody>
      </p:sp>
      <p:sp>
        <p:nvSpPr>
          <p:cNvPr id="5" name="TextBox 4">
            <a:extLst>
              <a:ext uri="{FF2B5EF4-FFF2-40B4-BE49-F238E27FC236}">
                <a16:creationId xmlns:a16="http://schemas.microsoft.com/office/drawing/2014/main" id="{EFE16A51-A212-AC7E-614F-BFA31BF098F6}"/>
              </a:ext>
            </a:extLst>
          </p:cNvPr>
          <p:cNvSpPr txBox="1"/>
          <p:nvPr/>
        </p:nvSpPr>
        <p:spPr>
          <a:xfrm>
            <a:off x="353291" y="1413165"/>
            <a:ext cx="7024972" cy="3012363"/>
          </a:xfrm>
          <a:prstGeom prst="rect">
            <a:avLst/>
          </a:prstGeom>
          <a:noFill/>
        </p:spPr>
        <p:txBody>
          <a:bodyPr wrap="square">
            <a:spAutoFit/>
          </a:bodyPr>
          <a:lstStyle/>
          <a:p>
            <a:r>
              <a:rPr lang="en-US" sz="2400" dirty="0">
                <a:solidFill>
                  <a:schemeClr val="tx2">
                    <a:lumMod val="50000"/>
                  </a:schemeClr>
                </a:solidFill>
              </a:rPr>
              <a:t>Visit the ACEND Website for:</a:t>
            </a:r>
          </a:p>
          <a:p>
            <a:pPr marL="800100" lvl="1" indent="-342900">
              <a:buFont typeface="Arial" panose="020B0604020202020204" pitchFamily="34" charset="0"/>
              <a:buChar char="•"/>
            </a:pPr>
            <a:r>
              <a:rPr lang="en-US" sz="2400" dirty="0">
                <a:solidFill>
                  <a:schemeClr val="tx2">
                    <a:lumMod val="50000"/>
                  </a:schemeClr>
                </a:solidFill>
              </a:rPr>
              <a:t>2022 ACEND Accreditation Standards</a:t>
            </a:r>
          </a:p>
          <a:p>
            <a:pPr marL="800100" lvl="1" indent="-342900">
              <a:buFont typeface="Arial" panose="020B0604020202020204" pitchFamily="34" charset="0"/>
              <a:buChar char="•"/>
            </a:pPr>
            <a:r>
              <a:rPr lang="en-US" sz="2400" dirty="0">
                <a:solidFill>
                  <a:schemeClr val="tx2">
                    <a:lumMod val="50000"/>
                  </a:schemeClr>
                </a:solidFill>
              </a:rPr>
              <a:t>FEM ACEND Accreditation Standards</a:t>
            </a:r>
          </a:p>
          <a:p>
            <a:pPr marL="800100" lvl="1" indent="-342900">
              <a:buFont typeface="Arial" panose="020B0604020202020204" pitchFamily="34" charset="0"/>
              <a:buChar char="•"/>
            </a:pPr>
            <a:r>
              <a:rPr lang="en-US" sz="2400" dirty="0">
                <a:solidFill>
                  <a:schemeClr val="tx2">
                    <a:lumMod val="50000"/>
                  </a:schemeClr>
                </a:solidFill>
              </a:rPr>
              <a:t>Guidance Information</a:t>
            </a:r>
          </a:p>
          <a:p>
            <a:pPr marL="800100" lvl="1" indent="-342900">
              <a:buFont typeface="Arial" panose="020B0604020202020204" pitchFamily="34" charset="0"/>
              <a:buChar char="•"/>
            </a:pPr>
            <a:r>
              <a:rPr lang="en-US" sz="2400" dirty="0">
                <a:solidFill>
                  <a:schemeClr val="tx2">
                    <a:lumMod val="50000"/>
                  </a:schemeClr>
                </a:solidFill>
              </a:rPr>
              <a:t>Listing of accredited programs</a:t>
            </a:r>
          </a:p>
          <a:p>
            <a:pPr marL="800100" lvl="1" indent="-342900">
              <a:buFont typeface="Arial" panose="020B0604020202020204" pitchFamily="34" charset="0"/>
              <a:buChar char="•"/>
            </a:pPr>
            <a:r>
              <a:rPr lang="en-US" sz="2400" dirty="0">
                <a:solidFill>
                  <a:schemeClr val="tx2">
                    <a:lumMod val="50000"/>
                  </a:schemeClr>
                </a:solidFill>
              </a:rPr>
              <a:t>Updates about accreditation-ACEND </a:t>
            </a:r>
            <a:r>
              <a:rPr lang="en-US" sz="2400" dirty="0" err="1">
                <a:solidFill>
                  <a:schemeClr val="tx2">
                    <a:lumMod val="50000"/>
                  </a:schemeClr>
                </a:solidFill>
              </a:rPr>
              <a:t>UPdate</a:t>
            </a:r>
            <a:endParaRPr lang="en-US" sz="2400" dirty="0">
              <a:solidFill>
                <a:schemeClr val="tx2">
                  <a:lumMod val="50000"/>
                </a:schemeClr>
              </a:solidFill>
            </a:endParaRPr>
          </a:p>
          <a:p>
            <a:pPr marL="257162" lvl="1"/>
            <a:endParaRPr lang="en-US" sz="2175" dirty="0">
              <a:solidFill>
                <a:schemeClr val="tx2">
                  <a:lumMod val="50000"/>
                </a:schemeClr>
              </a:solidFill>
            </a:endParaRPr>
          </a:p>
          <a:p>
            <a:pPr marL="257162" lvl="1" algn="ctr"/>
            <a:r>
              <a:rPr lang="en-US" sz="2400" dirty="0">
                <a:solidFill>
                  <a:schemeClr val="tx2">
                    <a:lumMod val="50000"/>
                  </a:schemeClr>
                </a:solidFill>
                <a:hlinkClick r:id="rId3"/>
              </a:rPr>
              <a:t>http://www.eatrightpro.org/acend</a:t>
            </a:r>
            <a:endParaRPr lang="en-US" sz="2175" dirty="0">
              <a:solidFill>
                <a:schemeClr val="tx2">
                  <a:lumMod val="50000"/>
                </a:schemeClr>
              </a:solidFill>
            </a:endParaRPr>
          </a:p>
        </p:txBody>
      </p:sp>
      <p:sp>
        <p:nvSpPr>
          <p:cNvPr id="6" name="Rectangle 5">
            <a:extLst>
              <a:ext uri="{FF2B5EF4-FFF2-40B4-BE49-F238E27FC236}">
                <a16:creationId xmlns:a16="http://schemas.microsoft.com/office/drawing/2014/main" id="{D10516B7-071C-637D-ABD9-6ECC04E723EE}"/>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6638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1BA7-AC0A-4EC3-B3C6-73213531AF1A}"/>
              </a:ext>
            </a:extLst>
          </p:cNvPr>
          <p:cNvSpPr>
            <a:spLocks noGrp="1"/>
          </p:cNvSpPr>
          <p:nvPr>
            <p:ph type="title"/>
          </p:nvPr>
        </p:nvSpPr>
        <p:spPr>
          <a:xfrm>
            <a:off x="297606" y="448938"/>
            <a:ext cx="5911850" cy="497681"/>
          </a:xfrm>
        </p:spPr>
        <p:txBody>
          <a:bodyPr>
            <a:noAutofit/>
          </a:bodyPr>
          <a:lstStyle/>
          <a:p>
            <a:r>
              <a:rPr lang="en-US" sz="3200" b="1" dirty="0"/>
              <a:t>Thank You!</a:t>
            </a:r>
          </a:p>
        </p:txBody>
      </p:sp>
      <p:sp>
        <p:nvSpPr>
          <p:cNvPr id="14" name="TextBox 13">
            <a:extLst>
              <a:ext uri="{FF2B5EF4-FFF2-40B4-BE49-F238E27FC236}">
                <a16:creationId xmlns:a16="http://schemas.microsoft.com/office/drawing/2014/main" id="{E2FC013A-9A26-4FEA-8351-80C2B0B9123C}"/>
              </a:ext>
            </a:extLst>
          </p:cNvPr>
          <p:cNvSpPr txBox="1"/>
          <p:nvPr/>
        </p:nvSpPr>
        <p:spPr>
          <a:xfrm>
            <a:off x="5249506" y="2729104"/>
            <a:ext cx="1133723" cy="738664"/>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R 244</a:t>
            </a:r>
          </a:p>
          <a:p>
            <a:r>
              <a:rPr lang="en-US" sz="1050" dirty="0">
                <a:solidFill>
                  <a:schemeClr val="bg1"/>
                </a:solidFill>
                <a:latin typeface="Arial" panose="020B0604020202020204" pitchFamily="34" charset="0"/>
                <a:cs typeface="Arial" panose="020B0604020202020204" pitchFamily="34" charset="0"/>
              </a:rPr>
              <a:t>G 135</a:t>
            </a:r>
          </a:p>
          <a:p>
            <a:r>
              <a:rPr lang="en-US" sz="1050" dirty="0">
                <a:solidFill>
                  <a:schemeClr val="bg1"/>
                </a:solidFill>
                <a:latin typeface="Arial" panose="020B0604020202020204" pitchFamily="34" charset="0"/>
                <a:cs typeface="Arial" panose="020B0604020202020204" pitchFamily="34" charset="0"/>
              </a:rPr>
              <a:t>B 75</a:t>
            </a:r>
          </a:p>
          <a:p>
            <a:r>
              <a:rPr lang="en-US" sz="1050" dirty="0">
                <a:solidFill>
                  <a:schemeClr val="bg1"/>
                </a:solidFill>
                <a:latin typeface="Arial" panose="020B0604020202020204" pitchFamily="34" charset="0"/>
                <a:cs typeface="Arial" panose="020B0604020202020204" pitchFamily="34" charset="0"/>
              </a:rPr>
              <a:t>#F4874B</a:t>
            </a:r>
          </a:p>
        </p:txBody>
      </p:sp>
      <p:sp>
        <p:nvSpPr>
          <p:cNvPr id="5" name="TextBox 4">
            <a:extLst>
              <a:ext uri="{FF2B5EF4-FFF2-40B4-BE49-F238E27FC236}">
                <a16:creationId xmlns:a16="http://schemas.microsoft.com/office/drawing/2014/main" id="{6CBC2EAF-8A9D-D057-0426-0FF11DF9B5A4}"/>
              </a:ext>
            </a:extLst>
          </p:cNvPr>
          <p:cNvSpPr txBox="1"/>
          <p:nvPr/>
        </p:nvSpPr>
        <p:spPr>
          <a:xfrm>
            <a:off x="498765" y="1693719"/>
            <a:ext cx="7376114" cy="2769989"/>
          </a:xfrm>
          <a:prstGeom prst="rect">
            <a:avLst/>
          </a:prstGeom>
          <a:noFill/>
        </p:spPr>
        <p:txBody>
          <a:bodyPr wrap="square">
            <a:spAutoFit/>
          </a:bodyPr>
          <a:lstStyle/>
          <a:p>
            <a:pPr>
              <a:buClr>
                <a:srgbClr val="FC6D4B"/>
              </a:buClr>
            </a:pPr>
            <a:r>
              <a:rPr lang="en-US" sz="2400" b="1" dirty="0">
                <a:solidFill>
                  <a:schemeClr val="tx2">
                    <a:lumMod val="50000"/>
                  </a:schemeClr>
                </a:solidFill>
              </a:rPr>
              <a:t>ACEND’s contact information:</a:t>
            </a:r>
          </a:p>
          <a:p>
            <a:pPr>
              <a:buClr>
                <a:srgbClr val="FC6D4B"/>
              </a:buClr>
            </a:pPr>
            <a:endParaRPr lang="en-US" sz="750" b="1" dirty="0">
              <a:solidFill>
                <a:schemeClr val="tx2">
                  <a:lumMod val="50000"/>
                </a:schemeClr>
              </a:solidFill>
            </a:endParaRPr>
          </a:p>
          <a:p>
            <a:pPr>
              <a:buClr>
                <a:srgbClr val="FC6D4B"/>
              </a:buClr>
            </a:pPr>
            <a:r>
              <a:rPr lang="en-US" sz="2400" b="1" dirty="0">
                <a:solidFill>
                  <a:srgbClr val="A3586D"/>
                </a:solidFill>
              </a:rPr>
              <a:t>Email:</a:t>
            </a:r>
            <a:r>
              <a:rPr lang="en-US" sz="2400" dirty="0">
                <a:solidFill>
                  <a:srgbClr val="A3586D"/>
                </a:solidFill>
              </a:rPr>
              <a:t> </a:t>
            </a:r>
            <a:r>
              <a:rPr lang="en-US" sz="2400" dirty="0">
                <a:solidFill>
                  <a:schemeClr val="tx2">
                    <a:lumMod val="50000"/>
                  </a:schemeClr>
                </a:solidFill>
                <a:hlinkClick r:id="rId3"/>
              </a:rPr>
              <a:t>ACEND@eatright.org</a:t>
            </a:r>
            <a:r>
              <a:rPr lang="en-US" sz="2400" dirty="0">
                <a:solidFill>
                  <a:schemeClr val="tx2">
                    <a:lumMod val="50000"/>
                  </a:schemeClr>
                </a:solidFill>
              </a:rPr>
              <a:t> </a:t>
            </a:r>
          </a:p>
          <a:p>
            <a:pPr>
              <a:buClr>
                <a:srgbClr val="FC6D4B"/>
              </a:buClr>
            </a:pPr>
            <a:endParaRPr lang="en-US" sz="750" dirty="0">
              <a:solidFill>
                <a:schemeClr val="tx2">
                  <a:lumMod val="50000"/>
                </a:schemeClr>
              </a:solidFill>
            </a:endParaRPr>
          </a:p>
          <a:p>
            <a:pPr>
              <a:buClr>
                <a:srgbClr val="FC6D4B"/>
              </a:buClr>
            </a:pPr>
            <a:r>
              <a:rPr lang="en-US" sz="2400" b="1" dirty="0">
                <a:solidFill>
                  <a:srgbClr val="5C4A72"/>
                </a:solidFill>
              </a:rPr>
              <a:t>Phone:</a:t>
            </a:r>
            <a:r>
              <a:rPr lang="en-US" sz="2400" dirty="0">
                <a:solidFill>
                  <a:srgbClr val="5C4A72"/>
                </a:solidFill>
              </a:rPr>
              <a:t> </a:t>
            </a:r>
            <a:r>
              <a:rPr lang="en-US" sz="2400" dirty="0">
                <a:solidFill>
                  <a:schemeClr val="tx2">
                    <a:lumMod val="50000"/>
                  </a:schemeClr>
                </a:solidFill>
              </a:rPr>
              <a:t>800/877-1600, ext. 5400</a:t>
            </a:r>
          </a:p>
          <a:p>
            <a:pPr>
              <a:buClr>
                <a:srgbClr val="FC6D4B"/>
              </a:buClr>
            </a:pPr>
            <a:endParaRPr lang="en-US" sz="750" dirty="0">
              <a:solidFill>
                <a:schemeClr val="tx2">
                  <a:lumMod val="50000"/>
                </a:schemeClr>
              </a:solidFill>
            </a:endParaRPr>
          </a:p>
          <a:p>
            <a:pPr>
              <a:buClr>
                <a:srgbClr val="FC6D4B"/>
              </a:buClr>
            </a:pPr>
            <a:r>
              <a:rPr lang="en-US" sz="2400" b="1" dirty="0">
                <a:solidFill>
                  <a:srgbClr val="DF9707"/>
                </a:solidFill>
              </a:rPr>
              <a:t>Mail: </a:t>
            </a:r>
            <a:r>
              <a:rPr lang="en-US" sz="2400" dirty="0">
                <a:solidFill>
                  <a:schemeClr val="tx2">
                    <a:lumMod val="50000"/>
                  </a:schemeClr>
                </a:solidFill>
              </a:rPr>
              <a:t>120 South Riverside Plaza</a:t>
            </a:r>
          </a:p>
          <a:p>
            <a:pPr>
              <a:buClr>
                <a:srgbClr val="FC6D4B"/>
              </a:buClr>
            </a:pPr>
            <a:r>
              <a:rPr lang="en-US" sz="2400" dirty="0">
                <a:solidFill>
                  <a:schemeClr val="tx2">
                    <a:lumMod val="50000"/>
                  </a:schemeClr>
                </a:solidFill>
              </a:rPr>
              <a:t>           Suite 2190, Chicago, IL 60606-6995</a:t>
            </a:r>
          </a:p>
          <a:p>
            <a:pPr>
              <a:buClr>
                <a:srgbClr val="FC6D4B"/>
              </a:buClr>
            </a:pPr>
            <a:endParaRPr lang="en-US" sz="750" dirty="0">
              <a:solidFill>
                <a:schemeClr val="tx2">
                  <a:lumMod val="50000"/>
                </a:schemeClr>
              </a:solidFill>
            </a:endParaRPr>
          </a:p>
          <a:p>
            <a:pPr>
              <a:buClr>
                <a:srgbClr val="FC6D4B"/>
              </a:buClr>
            </a:pPr>
            <a:r>
              <a:rPr lang="en-US" sz="2400" b="1" dirty="0">
                <a:solidFill>
                  <a:srgbClr val="F46A4E"/>
                </a:solidFill>
              </a:rPr>
              <a:t>ACEND Website: </a:t>
            </a:r>
            <a:r>
              <a:rPr lang="en-US" sz="2400" dirty="0">
                <a:solidFill>
                  <a:schemeClr val="tx2">
                    <a:lumMod val="50000"/>
                  </a:schemeClr>
                </a:solidFill>
                <a:hlinkClick r:id="rId4"/>
              </a:rPr>
              <a:t>http://www.eatrightpro.org/acend</a:t>
            </a:r>
            <a:r>
              <a:rPr lang="en-US" sz="2400" dirty="0">
                <a:solidFill>
                  <a:schemeClr val="tx2">
                    <a:lumMod val="50000"/>
                  </a:schemeClr>
                </a:solidFill>
              </a:rPr>
              <a:t> </a:t>
            </a:r>
          </a:p>
        </p:txBody>
      </p:sp>
      <p:sp>
        <p:nvSpPr>
          <p:cNvPr id="6" name="Rectangle 5">
            <a:extLst>
              <a:ext uri="{FF2B5EF4-FFF2-40B4-BE49-F238E27FC236}">
                <a16:creationId xmlns:a16="http://schemas.microsoft.com/office/drawing/2014/main" id="{A85776E5-AFC7-540C-006B-2F84302F2F90}"/>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5917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912E-39AD-40F8-AED5-32BA7C708E3A}"/>
              </a:ext>
            </a:extLst>
          </p:cNvPr>
          <p:cNvSpPr>
            <a:spLocks noGrp="1"/>
          </p:cNvSpPr>
          <p:nvPr>
            <p:ph type="title"/>
          </p:nvPr>
        </p:nvSpPr>
        <p:spPr>
          <a:xfrm>
            <a:off x="326168" y="465172"/>
            <a:ext cx="6511050" cy="524868"/>
          </a:xfrm>
        </p:spPr>
        <p:txBody>
          <a:bodyPr>
            <a:noAutofit/>
          </a:bodyPr>
          <a:lstStyle/>
          <a:p>
            <a:r>
              <a:rPr lang="en-US" sz="3200" b="1" dirty="0">
                <a:latin typeface="+mn-lt"/>
              </a:rPr>
              <a:t>ACEND Accreditation Standards</a:t>
            </a:r>
          </a:p>
        </p:txBody>
      </p:sp>
      <p:pic>
        <p:nvPicPr>
          <p:cNvPr id="6" name="Content Placeholder 5">
            <a:extLst>
              <a:ext uri="{FF2B5EF4-FFF2-40B4-BE49-F238E27FC236}">
                <a16:creationId xmlns:a16="http://schemas.microsoft.com/office/drawing/2014/main" id="{53D524A5-D8A7-47CF-94E6-3BBDD577A5E2}"/>
              </a:ext>
            </a:extLst>
          </p:cNvPr>
          <p:cNvPicPr>
            <a:picLocks noGrp="1" noChangeAspect="1"/>
          </p:cNvPicPr>
          <p:nvPr>
            <p:ph idx="1"/>
          </p:nvPr>
        </p:nvPicPr>
        <p:blipFill rotWithShape="1">
          <a:blip r:embed="rId3"/>
          <a:srcRect l="53782" t="1756" r="25372" b="4555"/>
          <a:stretch/>
        </p:blipFill>
        <p:spPr>
          <a:xfrm>
            <a:off x="1706669" y="1695404"/>
            <a:ext cx="1298523" cy="1641424"/>
          </a:xfrm>
        </p:spPr>
      </p:pic>
      <p:pic>
        <p:nvPicPr>
          <p:cNvPr id="10" name="Picture 9">
            <a:extLst>
              <a:ext uri="{FF2B5EF4-FFF2-40B4-BE49-F238E27FC236}">
                <a16:creationId xmlns:a16="http://schemas.microsoft.com/office/drawing/2014/main" id="{68016500-BC5B-47E9-9C59-3FC78F3F3840}"/>
              </a:ext>
            </a:extLst>
          </p:cNvPr>
          <p:cNvPicPr>
            <a:picLocks noChangeAspect="1"/>
          </p:cNvPicPr>
          <p:nvPr/>
        </p:nvPicPr>
        <p:blipFill rotWithShape="1">
          <a:blip r:embed="rId4"/>
          <a:srcRect l="55902" t="4099" r="25164" b="6138"/>
          <a:stretch/>
        </p:blipFill>
        <p:spPr>
          <a:xfrm>
            <a:off x="3657264" y="1684046"/>
            <a:ext cx="1239584" cy="1652778"/>
          </a:xfrm>
          <a:prstGeom prst="rect">
            <a:avLst/>
          </a:prstGeom>
        </p:spPr>
      </p:pic>
      <p:sp>
        <p:nvSpPr>
          <p:cNvPr id="3" name="TextBox 2">
            <a:extLst>
              <a:ext uri="{FF2B5EF4-FFF2-40B4-BE49-F238E27FC236}">
                <a16:creationId xmlns:a16="http://schemas.microsoft.com/office/drawing/2014/main" id="{F2FE038D-20FD-4908-9E1D-826D17BA0855}"/>
              </a:ext>
            </a:extLst>
          </p:cNvPr>
          <p:cNvSpPr txBox="1"/>
          <p:nvPr/>
        </p:nvSpPr>
        <p:spPr>
          <a:xfrm>
            <a:off x="6283351" y="990040"/>
            <a:ext cx="629831" cy="300082"/>
          </a:xfrm>
          <a:prstGeom prst="rect">
            <a:avLst/>
          </a:prstGeom>
          <a:solidFill>
            <a:schemeClr val="bg1"/>
          </a:solidFill>
        </p:spPr>
        <p:txBody>
          <a:bodyPr wrap="square" rtlCol="0">
            <a:spAutoFit/>
          </a:bodyPr>
          <a:lstStyle/>
          <a:p>
            <a:endParaRPr lang="en-US" sz="1350" dirty="0"/>
          </a:p>
        </p:txBody>
      </p:sp>
      <p:pic>
        <p:nvPicPr>
          <p:cNvPr id="13" name="Picture 12">
            <a:extLst>
              <a:ext uri="{FF2B5EF4-FFF2-40B4-BE49-F238E27FC236}">
                <a16:creationId xmlns:a16="http://schemas.microsoft.com/office/drawing/2014/main" id="{2CA77E82-E8D4-4AD7-A810-3FB2894EA36E}"/>
              </a:ext>
            </a:extLst>
          </p:cNvPr>
          <p:cNvPicPr>
            <a:picLocks noChangeAspect="1"/>
          </p:cNvPicPr>
          <p:nvPr/>
        </p:nvPicPr>
        <p:blipFill rotWithShape="1">
          <a:blip r:embed="rId5"/>
          <a:srcRect l="55902" t="7596" r="25198" b="7240"/>
          <a:stretch/>
        </p:blipFill>
        <p:spPr>
          <a:xfrm>
            <a:off x="4979205" y="3753508"/>
            <a:ext cx="1304144" cy="1652778"/>
          </a:xfrm>
          <a:prstGeom prst="rect">
            <a:avLst/>
          </a:prstGeom>
        </p:spPr>
      </p:pic>
      <p:pic>
        <p:nvPicPr>
          <p:cNvPr id="15" name="Picture 14">
            <a:extLst>
              <a:ext uri="{FF2B5EF4-FFF2-40B4-BE49-F238E27FC236}">
                <a16:creationId xmlns:a16="http://schemas.microsoft.com/office/drawing/2014/main" id="{3A14B865-75A7-49F0-AFB1-C72F62008D25}"/>
              </a:ext>
            </a:extLst>
          </p:cNvPr>
          <p:cNvPicPr>
            <a:picLocks noChangeAspect="1"/>
          </p:cNvPicPr>
          <p:nvPr/>
        </p:nvPicPr>
        <p:blipFill rotWithShape="1">
          <a:blip r:embed="rId6"/>
          <a:srcRect l="55738" t="5265" r="25246" b="9047"/>
          <a:stretch/>
        </p:blipFill>
        <p:spPr>
          <a:xfrm>
            <a:off x="2591660" y="3810900"/>
            <a:ext cx="1296162" cy="1642662"/>
          </a:xfrm>
          <a:prstGeom prst="rect">
            <a:avLst/>
          </a:prstGeom>
        </p:spPr>
      </p:pic>
      <p:pic>
        <p:nvPicPr>
          <p:cNvPr id="17" name="Picture 16">
            <a:extLst>
              <a:ext uri="{FF2B5EF4-FFF2-40B4-BE49-F238E27FC236}">
                <a16:creationId xmlns:a16="http://schemas.microsoft.com/office/drawing/2014/main" id="{3D0E1721-2A93-42AD-A171-952F4708E014}"/>
              </a:ext>
            </a:extLst>
          </p:cNvPr>
          <p:cNvPicPr>
            <a:picLocks noChangeAspect="1"/>
          </p:cNvPicPr>
          <p:nvPr/>
        </p:nvPicPr>
        <p:blipFill rotWithShape="1">
          <a:blip r:embed="rId7"/>
          <a:srcRect l="57020" t="3133" r="25694" b="9052"/>
          <a:stretch/>
        </p:blipFill>
        <p:spPr>
          <a:xfrm>
            <a:off x="5548920" y="1684046"/>
            <a:ext cx="1156796" cy="1652778"/>
          </a:xfrm>
          <a:prstGeom prst="rect">
            <a:avLst/>
          </a:prstGeom>
        </p:spPr>
      </p:pic>
      <p:sp>
        <p:nvSpPr>
          <p:cNvPr id="11" name="Rectangle 10">
            <a:extLst>
              <a:ext uri="{FF2B5EF4-FFF2-40B4-BE49-F238E27FC236}">
                <a16:creationId xmlns:a16="http://schemas.microsoft.com/office/drawing/2014/main" id="{FE4ABB0C-2F70-FEBE-6DFF-01DA10212EB1}"/>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lide Number Placeholder 3">
            <a:extLst>
              <a:ext uri="{FF2B5EF4-FFF2-40B4-BE49-F238E27FC236}">
                <a16:creationId xmlns:a16="http://schemas.microsoft.com/office/drawing/2014/main" id="{F4299DD4-109F-55DE-79C5-99D72455BEB1}"/>
              </a:ext>
            </a:extLst>
          </p:cNvPr>
          <p:cNvSpPr>
            <a:spLocks noGrp="1"/>
          </p:cNvSpPr>
          <p:nvPr>
            <p:ph type="sldNum" sz="quarter" idx="12"/>
          </p:nvPr>
        </p:nvSpPr>
        <p:spPr>
          <a:xfrm>
            <a:off x="7445086" y="6473163"/>
            <a:ext cx="1543050" cy="365125"/>
          </a:xfrm>
        </p:spPr>
        <p:txBody>
          <a:bodyPr/>
          <a:lstStyle/>
          <a:p>
            <a:r>
              <a:rPr lang="en-US" sz="900" dirty="0">
                <a:solidFill>
                  <a:schemeClr val="bg1"/>
                </a:solidFill>
              </a:rPr>
              <a:t>©ACEND 2022</a:t>
            </a:r>
          </a:p>
        </p:txBody>
      </p:sp>
    </p:spTree>
    <p:extLst>
      <p:ext uri="{BB962C8B-B14F-4D97-AF65-F5344CB8AC3E}">
        <p14:creationId xmlns:p14="http://schemas.microsoft.com/office/powerpoint/2010/main" val="347369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FA2450A-8322-4A97-90FF-80D829A07F81}"/>
              </a:ext>
            </a:extLst>
          </p:cNvPr>
          <p:cNvSpPr>
            <a:spLocks noGrp="1"/>
          </p:cNvSpPr>
          <p:nvPr>
            <p:ph type="title"/>
          </p:nvPr>
        </p:nvSpPr>
        <p:spPr>
          <a:xfrm>
            <a:off x="215876" y="171935"/>
            <a:ext cx="6657889" cy="1218223"/>
          </a:xfrm>
        </p:spPr>
        <p:txBody>
          <a:bodyPr>
            <a:noAutofit/>
          </a:bodyPr>
          <a:lstStyle/>
          <a:p>
            <a:r>
              <a:rPr lang="en-US" sz="3200" b="1" dirty="0">
                <a:latin typeface="+mn-lt"/>
              </a:rPr>
              <a:t>Future Education Model Accreditation Standards </a:t>
            </a:r>
          </a:p>
        </p:txBody>
      </p:sp>
      <p:sp>
        <p:nvSpPr>
          <p:cNvPr id="7" name="Slide Number Placeholder 3">
            <a:extLst>
              <a:ext uri="{FF2B5EF4-FFF2-40B4-BE49-F238E27FC236}">
                <a16:creationId xmlns:a16="http://schemas.microsoft.com/office/drawing/2014/main" id="{50A8F611-B9A3-4913-8EFC-2A59F6C859BD}"/>
              </a:ext>
            </a:extLst>
          </p:cNvPr>
          <p:cNvSpPr txBox="1">
            <a:spLocks/>
          </p:cNvSpPr>
          <p:nvPr/>
        </p:nvSpPr>
        <p:spPr>
          <a:xfrm>
            <a:off x="7419109" y="6584156"/>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75" dirty="0">
                <a:solidFill>
                  <a:schemeClr val="bg1"/>
                </a:solidFill>
              </a:rPr>
              <a:t>©ACEND 2022</a:t>
            </a:r>
          </a:p>
        </p:txBody>
      </p:sp>
      <p:sp>
        <p:nvSpPr>
          <p:cNvPr id="8" name="Rectangle 7">
            <a:extLst>
              <a:ext uri="{FF2B5EF4-FFF2-40B4-BE49-F238E27FC236}">
                <a16:creationId xmlns:a16="http://schemas.microsoft.com/office/drawing/2014/main" id="{1C02A6A5-0818-446F-828F-85591AFE91DD}"/>
              </a:ext>
            </a:extLst>
          </p:cNvPr>
          <p:cNvSpPr/>
          <p:nvPr/>
        </p:nvSpPr>
        <p:spPr>
          <a:xfrm>
            <a:off x="6305764" y="1026778"/>
            <a:ext cx="568002" cy="793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9F19A17E-85C4-4A9C-BF96-860BE0CF1425}"/>
              </a:ext>
            </a:extLst>
          </p:cNvPr>
          <p:cNvSpPr txBox="1"/>
          <p:nvPr/>
        </p:nvSpPr>
        <p:spPr>
          <a:xfrm>
            <a:off x="1335642" y="5281177"/>
            <a:ext cx="5608083" cy="461665"/>
          </a:xfrm>
          <a:prstGeom prst="rect">
            <a:avLst/>
          </a:prstGeom>
          <a:noFill/>
        </p:spPr>
        <p:txBody>
          <a:bodyPr wrap="square">
            <a:spAutoFit/>
          </a:bodyPr>
          <a:lstStyle/>
          <a:p>
            <a:r>
              <a:rPr lang="en-US" sz="1200" dirty="0">
                <a:hlinkClick r:id="rId3"/>
              </a:rPr>
              <a:t>https://www.eatrightpro.org/acend/accreditation-standards-fees-and-policies/future-education-model-standards-and-templates-v2022</a:t>
            </a:r>
            <a:r>
              <a:rPr lang="en-US" sz="1200" dirty="0"/>
              <a:t> </a:t>
            </a:r>
          </a:p>
        </p:txBody>
      </p:sp>
      <p:pic>
        <p:nvPicPr>
          <p:cNvPr id="3" name="Picture 2">
            <a:extLst>
              <a:ext uri="{FF2B5EF4-FFF2-40B4-BE49-F238E27FC236}">
                <a16:creationId xmlns:a16="http://schemas.microsoft.com/office/drawing/2014/main" id="{DA007554-B012-4D0D-8C0E-4FD551B992DD}"/>
              </a:ext>
            </a:extLst>
          </p:cNvPr>
          <p:cNvPicPr>
            <a:picLocks noChangeAspect="1"/>
          </p:cNvPicPr>
          <p:nvPr/>
        </p:nvPicPr>
        <p:blipFill>
          <a:blip r:embed="rId4"/>
          <a:stretch>
            <a:fillRect/>
          </a:stretch>
        </p:blipFill>
        <p:spPr>
          <a:xfrm>
            <a:off x="1804777" y="1719049"/>
            <a:ext cx="2414298" cy="3077380"/>
          </a:xfrm>
          <a:prstGeom prst="rect">
            <a:avLst/>
          </a:prstGeom>
        </p:spPr>
      </p:pic>
      <p:pic>
        <p:nvPicPr>
          <p:cNvPr id="5" name="Picture 4">
            <a:extLst>
              <a:ext uri="{FF2B5EF4-FFF2-40B4-BE49-F238E27FC236}">
                <a16:creationId xmlns:a16="http://schemas.microsoft.com/office/drawing/2014/main" id="{DCE57D5A-820E-405D-A1C9-66022BF25A3C}"/>
              </a:ext>
            </a:extLst>
          </p:cNvPr>
          <p:cNvPicPr>
            <a:picLocks noChangeAspect="1"/>
          </p:cNvPicPr>
          <p:nvPr/>
        </p:nvPicPr>
        <p:blipFill>
          <a:blip r:embed="rId5"/>
          <a:stretch>
            <a:fillRect/>
          </a:stretch>
        </p:blipFill>
        <p:spPr>
          <a:xfrm>
            <a:off x="4572001" y="1786511"/>
            <a:ext cx="2371725" cy="3043857"/>
          </a:xfrm>
          <a:prstGeom prst="rect">
            <a:avLst/>
          </a:prstGeom>
        </p:spPr>
      </p:pic>
      <p:sp>
        <p:nvSpPr>
          <p:cNvPr id="9" name="Rectangle 8">
            <a:extLst>
              <a:ext uri="{FF2B5EF4-FFF2-40B4-BE49-F238E27FC236}">
                <a16:creationId xmlns:a16="http://schemas.microsoft.com/office/drawing/2014/main" id="{A2D26386-4382-9371-AC6C-6F1977A52CEA}"/>
              </a:ext>
            </a:extLst>
          </p:cNvPr>
          <p:cNvSpPr/>
          <p:nvPr/>
        </p:nvSpPr>
        <p:spPr>
          <a:xfrm>
            <a:off x="6873765" y="202274"/>
            <a:ext cx="2114371"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8954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9117" y="330909"/>
            <a:ext cx="6298706" cy="497681"/>
          </a:xfrm>
        </p:spPr>
        <p:txBody>
          <a:bodyPr>
            <a:noAutofit/>
          </a:bodyPr>
          <a:lstStyle/>
          <a:p>
            <a:r>
              <a:rPr lang="en-US" sz="3200" b="1" dirty="0">
                <a:latin typeface="+mn-lt"/>
              </a:rPr>
              <a:t>ACEND Accreditation Standards</a:t>
            </a:r>
          </a:p>
        </p:txBody>
      </p:sp>
      <p:sp>
        <p:nvSpPr>
          <p:cNvPr id="6" name="Text Placeholder 4"/>
          <p:cNvSpPr>
            <a:spLocks noGrp="1"/>
          </p:cNvSpPr>
          <p:nvPr>
            <p:ph type="body" sz="quarter" idx="11"/>
          </p:nvPr>
        </p:nvSpPr>
        <p:spPr>
          <a:xfrm>
            <a:off x="1257252" y="1350818"/>
            <a:ext cx="6743749" cy="3686726"/>
          </a:xfrm>
        </p:spPr>
        <p:txBody>
          <a:bodyPr>
            <a:normAutofit/>
          </a:bodyPr>
          <a:lstStyle/>
          <a:p>
            <a:r>
              <a:rPr lang="en-US" sz="2800" b="1" dirty="0">
                <a:solidFill>
                  <a:srgbClr val="5C4A72"/>
                </a:solidFill>
                <a:latin typeface="+mn-lt"/>
              </a:rPr>
              <a:t>Similarities and Differences in Standards</a:t>
            </a:r>
          </a:p>
        </p:txBody>
      </p:sp>
      <p:sp>
        <p:nvSpPr>
          <p:cNvPr id="13" name="Content Placeholder 6"/>
          <p:cNvSpPr txBox="1">
            <a:spLocks/>
          </p:cNvSpPr>
          <p:nvPr/>
        </p:nvSpPr>
        <p:spPr>
          <a:xfrm>
            <a:off x="3578470" y="2108037"/>
            <a:ext cx="4239210" cy="3558608"/>
          </a:xfrm>
          <a:prstGeom prst="rect">
            <a:avLst/>
          </a:prstGeom>
        </p:spPr>
        <p:txBody>
          <a:bodyPr vert="horz" lIns="68580" tIns="34290" rIns="68580" bIns="34290" rtlCol="0">
            <a:normAutofit/>
          </a:bodyPr>
          <a:lstStyle>
            <a:lvl1pPr marL="171446" indent="-171446" algn="l" defTabSz="685783" rtl="0" eaLnBrk="1" latinLnBrk="0" hangingPunct="1">
              <a:lnSpc>
                <a:spcPct val="90000"/>
              </a:lnSpc>
              <a:spcBef>
                <a:spcPts val="75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685783" rtl="0" eaLnBrk="1" latinLnBrk="0" hangingPunct="1">
              <a:lnSpc>
                <a:spcPct val="90000"/>
              </a:lnSpc>
              <a:spcBef>
                <a:spcPts val="375"/>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lnSpc>
                <a:spcPct val="90000"/>
              </a:lnSpc>
              <a:spcBef>
                <a:spcPts val="375"/>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lnSpc>
                <a:spcPct val="90000"/>
              </a:lnSpc>
              <a:spcBef>
                <a:spcPts val="375"/>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lnSpc>
                <a:spcPct val="90000"/>
              </a:lnSpc>
              <a:spcBef>
                <a:spcPts val="375"/>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2" indent="-205735" defTabSz="514325">
              <a:spcBef>
                <a:spcPts val="563"/>
              </a:spcBef>
              <a:defRPr/>
            </a:pPr>
            <a:endParaRPr lang="en-US" sz="2100" dirty="0">
              <a:solidFill>
                <a:srgbClr val="5B9BD5">
                  <a:lumMod val="50000"/>
                </a:srgbClr>
              </a:solidFill>
              <a:latin typeface="Calibri" panose="020F0502020204030204"/>
            </a:endParaRPr>
          </a:p>
        </p:txBody>
      </p:sp>
      <p:graphicFrame>
        <p:nvGraphicFramePr>
          <p:cNvPr id="2" name="Table 2">
            <a:extLst>
              <a:ext uri="{FF2B5EF4-FFF2-40B4-BE49-F238E27FC236}">
                <a16:creationId xmlns:a16="http://schemas.microsoft.com/office/drawing/2014/main" id="{DF18071F-F5D2-48A0-8066-3E4747DC2BAC}"/>
              </a:ext>
            </a:extLst>
          </p:cNvPr>
          <p:cNvGraphicFramePr>
            <a:graphicFrameLocks noGrp="1"/>
          </p:cNvGraphicFramePr>
          <p:nvPr>
            <p:extLst>
              <p:ext uri="{D42A27DB-BD31-4B8C-83A1-F6EECF244321}">
                <p14:modId xmlns:p14="http://schemas.microsoft.com/office/powerpoint/2010/main" val="843991889"/>
              </p:ext>
            </p:extLst>
          </p:nvPr>
        </p:nvGraphicFramePr>
        <p:xfrm>
          <a:off x="652025" y="1993921"/>
          <a:ext cx="7086602" cy="3558608"/>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543301">
                  <a:extLst>
                    <a:ext uri="{9D8B030D-6E8A-4147-A177-3AD203B41FA5}">
                      <a16:colId xmlns:a16="http://schemas.microsoft.com/office/drawing/2014/main" val="3753183092"/>
                    </a:ext>
                  </a:extLst>
                </a:gridCol>
                <a:gridCol w="3543301">
                  <a:extLst>
                    <a:ext uri="{9D8B030D-6E8A-4147-A177-3AD203B41FA5}">
                      <a16:colId xmlns:a16="http://schemas.microsoft.com/office/drawing/2014/main" val="1130160172"/>
                    </a:ext>
                  </a:extLst>
                </a:gridCol>
              </a:tblGrid>
              <a:tr h="787977">
                <a:tc>
                  <a:txBody>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5C4A72"/>
                          </a:solidFill>
                          <a:latin typeface="+mn-lt"/>
                        </a:rPr>
                        <a:t>2022 Standards</a:t>
                      </a:r>
                    </a:p>
                    <a:p>
                      <a:pPr marL="342900" indent="-342900">
                        <a:buFont typeface="Arial" panose="020B0604020202020204" pitchFamily="34" charset="0"/>
                        <a:buChar char="•"/>
                      </a:pPr>
                      <a:endParaRPr lang="en-US" sz="1500" dirty="0">
                        <a:solidFill>
                          <a:srgbClr val="5C4A72"/>
                        </a:solidFill>
                      </a:endParaRPr>
                    </a:p>
                  </a:txBody>
                  <a:tcPr marL="68580" marR="68580" marT="34290" marB="34290">
                    <a:gradFill flip="none" rotWithShape="1">
                      <a:gsLst>
                        <a:gs pos="0">
                          <a:srgbClr val="F3B05A">
                            <a:tint val="66000"/>
                            <a:satMod val="160000"/>
                          </a:srgbClr>
                        </a:gs>
                        <a:gs pos="50000">
                          <a:srgbClr val="F3B05A">
                            <a:tint val="44500"/>
                            <a:satMod val="160000"/>
                          </a:srgbClr>
                        </a:gs>
                        <a:gs pos="100000">
                          <a:srgbClr val="F3B05A">
                            <a:tint val="23500"/>
                            <a:satMod val="160000"/>
                          </a:srgbClr>
                        </a:gs>
                      </a:gsLst>
                      <a:lin ang="2700000" scaled="1"/>
                      <a:tileRect/>
                    </a:gradFill>
                  </a:tcPr>
                </a:tc>
                <a:tc>
                  <a:txBody>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1" dirty="0">
                          <a:solidFill>
                            <a:srgbClr val="5C4A72"/>
                          </a:solidFill>
                          <a:latin typeface="+mn-lt"/>
                        </a:rPr>
                        <a:t>Future Education Model Standards-Reformatted</a:t>
                      </a:r>
                    </a:p>
                  </a:txBody>
                  <a:tcPr marL="68580" marR="68580" marT="34290" marB="34290">
                    <a:gradFill flip="none" rotWithShape="1">
                      <a:gsLst>
                        <a:gs pos="0">
                          <a:srgbClr val="A3586D">
                            <a:tint val="66000"/>
                            <a:satMod val="160000"/>
                          </a:srgbClr>
                        </a:gs>
                        <a:gs pos="50000">
                          <a:srgbClr val="A3586D">
                            <a:tint val="44500"/>
                            <a:satMod val="160000"/>
                          </a:srgbClr>
                        </a:gs>
                        <a:gs pos="100000">
                          <a:srgbClr val="A3586D">
                            <a:tint val="23500"/>
                            <a:satMod val="160000"/>
                          </a:srgbClr>
                        </a:gs>
                      </a:gsLst>
                      <a:lin ang="0" scaled="1"/>
                      <a:tileRect/>
                    </a:gradFill>
                  </a:tcPr>
                </a:tc>
                <a:extLst>
                  <a:ext uri="{0D108BD9-81ED-4DB2-BD59-A6C34878D82A}">
                    <a16:rowId xmlns:a16="http://schemas.microsoft.com/office/drawing/2014/main" val="3754293487"/>
                  </a:ext>
                </a:extLst>
              </a:tr>
              <a:tr h="2770631">
                <a:tc>
                  <a:txBody>
                    <a:bodyPr/>
                    <a:lstStyle/>
                    <a:p>
                      <a:pPr marL="225425" marR="0" lvl="0" indent="-225425" algn="l" defTabSz="914400" rtl="0" eaLnBrk="1" fontAlgn="auto" latinLnBrk="0" hangingPunct="1">
                        <a:lnSpc>
                          <a:spcPct val="100000"/>
                        </a:lnSpc>
                        <a:spcBef>
                          <a:spcPts val="0"/>
                        </a:spcBef>
                        <a:spcAft>
                          <a:spcPts val="0"/>
                        </a:spcAft>
                        <a:buClr>
                          <a:srgbClr val="8AB3AD"/>
                        </a:buClr>
                        <a:buSzTx/>
                        <a:buFont typeface="Wingdings" panose="05000000000000000000" pitchFamily="2" charset="2"/>
                        <a:buChar char="§"/>
                        <a:tabLst/>
                        <a:defRPr/>
                      </a:pPr>
                      <a:r>
                        <a:rPr lang="en-US" sz="1800" dirty="0">
                          <a:solidFill>
                            <a:schemeClr val="tx1"/>
                          </a:solidFill>
                          <a:latin typeface="+mn-lt"/>
                        </a:rPr>
                        <a:t>8 Standards for each program type</a:t>
                      </a:r>
                    </a:p>
                    <a:p>
                      <a:pPr marL="225425" indent="-225425">
                        <a:buClr>
                          <a:srgbClr val="8AB3AD"/>
                        </a:buClr>
                        <a:buFont typeface="Wingdings" panose="05000000000000000000" pitchFamily="2" charset="2"/>
                        <a:buChar char="§"/>
                      </a:pPr>
                      <a:r>
                        <a:rPr lang="en-US" sz="1800" dirty="0">
                          <a:solidFill>
                            <a:schemeClr val="tx1"/>
                          </a:solidFill>
                          <a:latin typeface="+mn-lt"/>
                        </a:rPr>
                        <a:t>CP, DPD, DI, DT, FDE</a:t>
                      </a:r>
                    </a:p>
                    <a:p>
                      <a:pPr marL="225425" indent="-225425">
                        <a:buClr>
                          <a:srgbClr val="8AB3AD"/>
                        </a:buClr>
                        <a:buFont typeface="Wingdings" panose="05000000000000000000" pitchFamily="2" charset="2"/>
                        <a:buChar char="§"/>
                      </a:pPr>
                      <a:r>
                        <a:rPr lang="en-US" sz="1800" dirty="0">
                          <a:solidFill>
                            <a:schemeClr val="tx1"/>
                          </a:solidFill>
                          <a:latin typeface="+mn-lt"/>
                        </a:rPr>
                        <a:t>Available for </a:t>
                      </a:r>
                      <a:r>
                        <a:rPr lang="en-US" sz="1800" b="1" dirty="0">
                          <a:solidFill>
                            <a:schemeClr val="tx1"/>
                          </a:solidFill>
                          <a:latin typeface="+mn-lt"/>
                        </a:rPr>
                        <a:t>all </a:t>
                      </a:r>
                      <a:r>
                        <a:rPr lang="en-US" sz="1800" dirty="0">
                          <a:solidFill>
                            <a:schemeClr val="tx1"/>
                          </a:solidFill>
                          <a:latin typeface="+mn-lt"/>
                        </a:rPr>
                        <a:t>programs</a:t>
                      </a:r>
                    </a:p>
                    <a:p>
                      <a:pPr marL="342900" indent="-342900">
                        <a:buFont typeface="Arial" panose="020B0604020202020204" pitchFamily="34" charset="0"/>
                        <a:buChar char="•"/>
                      </a:pPr>
                      <a:endParaRPr lang="en-US" sz="1500" dirty="0"/>
                    </a:p>
                  </a:txBody>
                  <a:tcPr marL="68580" marR="68580" marT="34290" marB="34290">
                    <a:gradFill flip="none" rotWithShape="1">
                      <a:gsLst>
                        <a:gs pos="0">
                          <a:srgbClr val="F3B05A">
                            <a:tint val="66000"/>
                            <a:satMod val="160000"/>
                          </a:srgbClr>
                        </a:gs>
                        <a:gs pos="50000">
                          <a:srgbClr val="F3B05A">
                            <a:tint val="44500"/>
                            <a:satMod val="160000"/>
                          </a:srgbClr>
                        </a:gs>
                        <a:gs pos="100000">
                          <a:srgbClr val="F3B05A">
                            <a:tint val="23500"/>
                            <a:satMod val="160000"/>
                          </a:srgbClr>
                        </a:gs>
                      </a:gsLst>
                      <a:lin ang="2700000" scaled="1"/>
                      <a:tileRect/>
                    </a:gradFill>
                  </a:tcPr>
                </a:tc>
                <a:tc>
                  <a:txBody>
                    <a:bodyPr/>
                    <a:lstStyle/>
                    <a:p>
                      <a:pPr marL="342900" indent="-342900">
                        <a:buClr>
                          <a:srgbClr val="8AB3AD"/>
                        </a:buClr>
                        <a:buFont typeface="Wingdings" panose="05000000000000000000" pitchFamily="2" charset="2"/>
                        <a:buChar char="§"/>
                      </a:pPr>
                      <a:r>
                        <a:rPr lang="en-US" sz="1800" dirty="0">
                          <a:solidFill>
                            <a:schemeClr val="tx2">
                              <a:lumMod val="50000"/>
                            </a:schemeClr>
                          </a:solidFill>
                          <a:latin typeface="+mn-lt"/>
                        </a:rPr>
                        <a:t>8 Standards for each program type</a:t>
                      </a:r>
                    </a:p>
                    <a:p>
                      <a:pPr marL="342900" indent="-342900">
                        <a:buClr>
                          <a:srgbClr val="8AB3AD"/>
                        </a:buClr>
                        <a:buFont typeface="Wingdings" panose="05000000000000000000" pitchFamily="2" charset="2"/>
                        <a:buChar char="§"/>
                      </a:pPr>
                      <a:r>
                        <a:rPr lang="en-US" sz="1800" dirty="0">
                          <a:solidFill>
                            <a:schemeClr val="tx2">
                              <a:lumMod val="50000"/>
                            </a:schemeClr>
                          </a:solidFill>
                          <a:latin typeface="+mn-lt"/>
                        </a:rPr>
                        <a:t>Associate (AP) and Graduate (GP)</a:t>
                      </a:r>
                    </a:p>
                    <a:p>
                      <a:pPr marL="342900" indent="-342900">
                        <a:buClr>
                          <a:srgbClr val="8AB3AD"/>
                        </a:buClr>
                        <a:buFont typeface="Wingdings" panose="05000000000000000000" pitchFamily="2" charset="2"/>
                        <a:buChar char="§"/>
                      </a:pPr>
                      <a:r>
                        <a:rPr lang="en-US" sz="1800" dirty="0">
                          <a:solidFill>
                            <a:schemeClr val="tx2">
                              <a:lumMod val="50000"/>
                            </a:schemeClr>
                          </a:solidFill>
                          <a:latin typeface="+mn-lt"/>
                        </a:rPr>
                        <a:t>No credential for associate’s degree</a:t>
                      </a:r>
                    </a:p>
                    <a:p>
                      <a:pPr marL="342900" indent="-342900">
                        <a:buClr>
                          <a:srgbClr val="8AB3AD"/>
                        </a:buClr>
                        <a:buFont typeface="Wingdings" panose="05000000000000000000" pitchFamily="2" charset="2"/>
                        <a:buChar char="§"/>
                      </a:pPr>
                      <a:r>
                        <a:rPr lang="en-US" sz="1800" dirty="0">
                          <a:solidFill>
                            <a:schemeClr val="tx2">
                              <a:lumMod val="50000"/>
                            </a:schemeClr>
                          </a:solidFill>
                          <a:latin typeface="+mn-lt"/>
                        </a:rPr>
                        <a:t>Available for </a:t>
                      </a:r>
                      <a:r>
                        <a:rPr lang="en-US" sz="1800" b="1" dirty="0">
                          <a:solidFill>
                            <a:schemeClr val="tx2">
                              <a:lumMod val="50000"/>
                            </a:schemeClr>
                          </a:solidFill>
                          <a:latin typeface="+mn-lt"/>
                        </a:rPr>
                        <a:t>demonstration  programs</a:t>
                      </a:r>
                      <a:r>
                        <a:rPr lang="en-US" sz="1800" dirty="0">
                          <a:solidFill>
                            <a:schemeClr val="tx2">
                              <a:lumMod val="50000"/>
                            </a:schemeClr>
                          </a:solidFill>
                          <a:latin typeface="+mn-lt"/>
                        </a:rPr>
                        <a:t> only</a:t>
                      </a:r>
                    </a:p>
                    <a:p>
                      <a:pPr marL="342900" indent="-342900">
                        <a:buFont typeface="Arial" panose="020B0604020202020204" pitchFamily="34" charset="0"/>
                        <a:buChar char="•"/>
                      </a:pPr>
                      <a:endParaRPr lang="en-US" sz="1500" dirty="0"/>
                    </a:p>
                  </a:txBody>
                  <a:tcPr marL="68580" marR="68580" marT="34290" marB="34290">
                    <a:gradFill flip="none" rotWithShape="1">
                      <a:gsLst>
                        <a:gs pos="0">
                          <a:srgbClr val="A3586D">
                            <a:tint val="66000"/>
                            <a:satMod val="160000"/>
                          </a:srgbClr>
                        </a:gs>
                        <a:gs pos="50000">
                          <a:srgbClr val="A3586D">
                            <a:tint val="44500"/>
                            <a:satMod val="160000"/>
                          </a:srgbClr>
                        </a:gs>
                        <a:gs pos="100000">
                          <a:srgbClr val="A3586D">
                            <a:tint val="23500"/>
                            <a:satMod val="160000"/>
                          </a:srgbClr>
                        </a:gs>
                      </a:gsLst>
                      <a:lin ang="0" scaled="1"/>
                      <a:tileRect/>
                    </a:gradFill>
                  </a:tcPr>
                </a:tc>
                <a:extLst>
                  <a:ext uri="{0D108BD9-81ED-4DB2-BD59-A6C34878D82A}">
                    <a16:rowId xmlns:a16="http://schemas.microsoft.com/office/drawing/2014/main" val="1020971356"/>
                  </a:ext>
                </a:extLst>
              </a:tr>
            </a:tbl>
          </a:graphicData>
        </a:graphic>
      </p:graphicFrame>
      <p:sp>
        <p:nvSpPr>
          <p:cNvPr id="9" name="Rectangle 8">
            <a:extLst>
              <a:ext uri="{FF2B5EF4-FFF2-40B4-BE49-F238E27FC236}">
                <a16:creationId xmlns:a16="http://schemas.microsoft.com/office/drawing/2014/main" id="{540D7846-C769-D387-923F-2E8284C810A1}"/>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3">
            <a:extLst>
              <a:ext uri="{FF2B5EF4-FFF2-40B4-BE49-F238E27FC236}">
                <a16:creationId xmlns:a16="http://schemas.microsoft.com/office/drawing/2014/main" id="{BCF77C0E-C8AC-429E-B4EB-C1EFA3419811}"/>
              </a:ext>
            </a:extLst>
          </p:cNvPr>
          <p:cNvSpPr txBox="1">
            <a:spLocks/>
          </p:cNvSpPr>
          <p:nvPr/>
        </p:nvSpPr>
        <p:spPr>
          <a:xfrm>
            <a:off x="7445086" y="6473163"/>
            <a:ext cx="15430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a:solidFill>
                  <a:schemeClr val="bg1"/>
                </a:solidFill>
              </a:rPr>
              <a:t>©ACEND 2022</a:t>
            </a:r>
            <a:endParaRPr lang="en-US" sz="900" dirty="0">
              <a:solidFill>
                <a:schemeClr val="bg1"/>
              </a:solidFill>
            </a:endParaRPr>
          </a:p>
        </p:txBody>
      </p:sp>
    </p:spTree>
    <p:extLst>
      <p:ext uri="{BB962C8B-B14F-4D97-AF65-F5344CB8AC3E}">
        <p14:creationId xmlns:p14="http://schemas.microsoft.com/office/powerpoint/2010/main" val="137048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79" y="375926"/>
            <a:ext cx="5879387" cy="497681"/>
          </a:xfrm>
        </p:spPr>
        <p:txBody>
          <a:bodyPr>
            <a:noAutofit/>
          </a:bodyPr>
          <a:lstStyle/>
          <a:p>
            <a:r>
              <a:rPr lang="en-US" sz="3200" b="1" dirty="0">
                <a:latin typeface="+mn-lt"/>
              </a:rPr>
              <a:t>Organization of the Standards </a:t>
            </a:r>
          </a:p>
        </p:txBody>
      </p:sp>
      <p:sp>
        <p:nvSpPr>
          <p:cNvPr id="4" name="Content Placeholder 3"/>
          <p:cNvSpPr>
            <a:spLocks noGrp="1"/>
          </p:cNvSpPr>
          <p:nvPr>
            <p:ph type="body" sz="quarter" idx="11"/>
          </p:nvPr>
        </p:nvSpPr>
        <p:spPr>
          <a:xfrm>
            <a:off x="380380" y="1227551"/>
            <a:ext cx="8150556" cy="4603671"/>
          </a:xfrm>
        </p:spPr>
        <p:txBody>
          <a:bodyPr>
            <a:noAutofit/>
          </a:bodyPr>
          <a:lstStyle/>
          <a:p>
            <a:pPr marL="0" indent="0">
              <a:buNone/>
            </a:pPr>
            <a:r>
              <a:rPr lang="en-US" sz="2800" dirty="0">
                <a:solidFill>
                  <a:schemeClr val="tx2">
                    <a:lumMod val="50000"/>
                  </a:schemeClr>
                </a:solidFill>
                <a:latin typeface="+mn-lt"/>
              </a:rPr>
              <a:t>1:  Program Characteristics and Resources</a:t>
            </a:r>
          </a:p>
          <a:p>
            <a:pPr marL="0" indent="0">
              <a:buNone/>
            </a:pPr>
            <a:r>
              <a:rPr lang="en-US" sz="2800" dirty="0">
                <a:solidFill>
                  <a:schemeClr val="tx2">
                    <a:lumMod val="50000"/>
                  </a:schemeClr>
                </a:solidFill>
                <a:latin typeface="+mn-lt"/>
              </a:rPr>
              <a:t>2:  Program Mission, Goals, Objectives and Program Evaluation and Improvement</a:t>
            </a:r>
          </a:p>
          <a:p>
            <a:pPr marL="0" indent="0">
              <a:buNone/>
            </a:pPr>
            <a:r>
              <a:rPr lang="en-US" sz="2800" b="1" dirty="0">
                <a:solidFill>
                  <a:srgbClr val="A3586D"/>
                </a:solidFill>
                <a:latin typeface="+mn-lt"/>
              </a:rPr>
              <a:t>3:  Curriculum and Learning Activities</a:t>
            </a:r>
          </a:p>
          <a:p>
            <a:pPr marL="0" indent="0">
              <a:buNone/>
            </a:pPr>
            <a:r>
              <a:rPr lang="en-US" sz="2800" b="1" dirty="0">
                <a:solidFill>
                  <a:srgbClr val="A3586D"/>
                </a:solidFill>
                <a:latin typeface="+mn-lt"/>
              </a:rPr>
              <a:t>4:  Assessment and Curriculum Improvement</a:t>
            </a:r>
          </a:p>
          <a:p>
            <a:pPr marL="0" indent="0">
              <a:buNone/>
            </a:pPr>
            <a:r>
              <a:rPr lang="en-US" sz="2800" b="1" dirty="0">
                <a:solidFill>
                  <a:srgbClr val="A3586D"/>
                </a:solidFill>
                <a:latin typeface="+mn-lt"/>
              </a:rPr>
              <a:t>5:  Faculty and Preceptors </a:t>
            </a:r>
            <a:r>
              <a:rPr lang="en-US" sz="2800" dirty="0">
                <a:solidFill>
                  <a:schemeClr val="tx2">
                    <a:lumMod val="50000"/>
                  </a:schemeClr>
                </a:solidFill>
                <a:latin typeface="+mn-lt"/>
              </a:rPr>
              <a:t>	</a:t>
            </a:r>
          </a:p>
          <a:p>
            <a:pPr marL="0" indent="0">
              <a:buNone/>
            </a:pPr>
            <a:r>
              <a:rPr lang="en-US" sz="2800" dirty="0">
                <a:solidFill>
                  <a:schemeClr val="tx2">
                    <a:lumMod val="50000"/>
                  </a:schemeClr>
                </a:solidFill>
                <a:latin typeface="+mn-lt"/>
              </a:rPr>
              <a:t>6:  Supervised Practice/Experiential Learning Sites	</a:t>
            </a:r>
          </a:p>
          <a:p>
            <a:pPr marL="0" indent="0">
              <a:buNone/>
            </a:pPr>
            <a:r>
              <a:rPr lang="en-US" sz="2800" dirty="0">
                <a:solidFill>
                  <a:schemeClr val="tx2">
                    <a:lumMod val="50000"/>
                  </a:schemeClr>
                </a:solidFill>
                <a:latin typeface="+mn-lt"/>
              </a:rPr>
              <a:t>7:  Information to Prospective Students and the Public</a:t>
            </a:r>
          </a:p>
          <a:p>
            <a:pPr marL="0" indent="0">
              <a:buNone/>
            </a:pPr>
            <a:r>
              <a:rPr lang="en-US" sz="2800" dirty="0">
                <a:solidFill>
                  <a:schemeClr val="tx2">
                    <a:lumMod val="50000"/>
                  </a:schemeClr>
                </a:solidFill>
                <a:latin typeface="+mn-lt"/>
              </a:rPr>
              <a:t>8:  Policies and Procedures for Enrolled Students</a:t>
            </a:r>
          </a:p>
        </p:txBody>
      </p:sp>
      <p:sp>
        <p:nvSpPr>
          <p:cNvPr id="9" name="Slide Number Placeholder 3">
            <a:extLst>
              <a:ext uri="{FF2B5EF4-FFF2-40B4-BE49-F238E27FC236}">
                <a16:creationId xmlns:a16="http://schemas.microsoft.com/office/drawing/2014/main" id="{831FD0A7-2574-4B8F-918E-CEF74D51C4CB}"/>
              </a:ext>
            </a:extLst>
          </p:cNvPr>
          <p:cNvSpPr txBox="1">
            <a:spLocks/>
          </p:cNvSpPr>
          <p:nvPr/>
        </p:nvSpPr>
        <p:spPr>
          <a:xfrm>
            <a:off x="7481454" y="6504270"/>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75" dirty="0">
                <a:solidFill>
                  <a:schemeClr val="bg1"/>
                </a:solidFill>
              </a:rPr>
              <a:t>©ACEND 2022</a:t>
            </a:r>
          </a:p>
        </p:txBody>
      </p:sp>
      <p:sp>
        <p:nvSpPr>
          <p:cNvPr id="6" name="Rectangle 5">
            <a:extLst>
              <a:ext uri="{FF2B5EF4-FFF2-40B4-BE49-F238E27FC236}">
                <a16:creationId xmlns:a16="http://schemas.microsoft.com/office/drawing/2014/main" id="{648F419A-BA2B-0595-A428-7B196E493BCF}"/>
              </a:ext>
            </a:extLst>
          </p:cNvPr>
          <p:cNvSpPr/>
          <p:nvPr/>
        </p:nvSpPr>
        <p:spPr>
          <a:xfrm>
            <a:off x="6400803" y="202274"/>
            <a:ext cx="2587333" cy="1148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53640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10.xml><?xml version="1.0" encoding="utf-8"?>
<p:tagLst xmlns:a="http://schemas.openxmlformats.org/drawingml/2006/main" xmlns:r="http://schemas.openxmlformats.org/officeDocument/2006/relationships" xmlns:p="http://schemas.openxmlformats.org/presentationml/2006/main">
  <p:tag name="AUDIO_ID" val="260"/>
  <p:tag name="ARTICULATE_TITLE_TAG" val="Segment 04"/>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4"/>
</p:tagLst>
</file>

<file path=ppt/tags/tag11.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TITLE_TAG" val="Segment 01-A"/>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57"/>
  <p:tag name="ARTICULATE_TITLE_TAG" val="Segment 01-A"/>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ARTICULATE_TITLE_TAG" val="Segment 04"/>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UDIO_ID" val="259"/>
  <p:tag name="ARTICULATE_TITLE_TAG" val="Segment 03"/>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AUDIO_ID" val="260"/>
  <p:tag name="ARTICULATE_TITLE_TAG" val="Segment 04"/>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4"/>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1316</TotalTime>
  <Words>9449</Words>
  <Application>Microsoft Office PowerPoint</Application>
  <PresentationFormat>On-screen Show (4:3)</PresentationFormat>
  <Paragraphs>652</Paragraphs>
  <Slides>58</Slides>
  <Notes>58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58</vt:i4>
      </vt:variant>
    </vt:vector>
  </HeadingPairs>
  <TitlesOfParts>
    <vt:vector size="70" baseType="lpstr">
      <vt:lpstr>Arial</vt:lpstr>
      <vt:lpstr>Arial Rounded MT Bold</vt:lpstr>
      <vt:lpstr>Calibri</vt:lpstr>
      <vt:lpstr>Calibri Light</vt:lpstr>
      <vt:lpstr>Myriad Pro</vt:lpstr>
      <vt:lpstr>Open Sans</vt:lpstr>
      <vt:lpstr>Times New Roman</vt:lpstr>
      <vt:lpstr>Wingdings</vt:lpstr>
      <vt:lpstr>1_Office Theme</vt:lpstr>
      <vt:lpstr>2_Office Theme</vt:lpstr>
      <vt:lpstr>Office Theme</vt:lpstr>
      <vt:lpstr>Office Theme</vt:lpstr>
      <vt:lpstr>ACEND® 2022 Accreditation Standards and Nutrition and Dietetics Graduate Program Accreditation Standards Overview</vt:lpstr>
      <vt:lpstr>Objectives</vt:lpstr>
      <vt:lpstr>About ACEND</vt:lpstr>
      <vt:lpstr>Academy Relationships</vt:lpstr>
      <vt:lpstr>ACEND Accreditation Standards</vt:lpstr>
      <vt:lpstr>ACEND Accreditation Standards</vt:lpstr>
      <vt:lpstr>Future Education Model Accreditation Standards </vt:lpstr>
      <vt:lpstr>ACEND Accreditation Standards</vt:lpstr>
      <vt:lpstr>Organization of the Standards </vt:lpstr>
      <vt:lpstr>Role of Program Director (RE 1.5)</vt:lpstr>
      <vt:lpstr>Role of Faculty and Preceptors</vt:lpstr>
      <vt:lpstr>Standard 3: Curriculum and Learning Activities – 2022 Accreditation Standards </vt:lpstr>
      <vt:lpstr>Abbreviations  </vt:lpstr>
      <vt:lpstr>Standard 3</vt:lpstr>
      <vt:lpstr>Standard 3: Curriculum and Learning Activities</vt:lpstr>
      <vt:lpstr>Required Element 3.1: Curriculum Depth and Breadth </vt:lpstr>
      <vt:lpstr>Required Element 3.1: Curriculum Depth and Breadth </vt:lpstr>
      <vt:lpstr>New/Revised Required Components (CP,    DPD, FDE) </vt:lpstr>
      <vt:lpstr>New/Revised Required Components (DT)</vt:lpstr>
      <vt:lpstr>PowerPoint Presentation</vt:lpstr>
      <vt:lpstr>Clinical Skills Competencies Examples</vt:lpstr>
      <vt:lpstr>Required Element 3.2: Curriculum Map</vt:lpstr>
      <vt:lpstr>Required Element 3.2: Curriculum Map</vt:lpstr>
      <vt:lpstr>Curriculum Map</vt:lpstr>
      <vt:lpstr>Required Element 3.3: Learning Activities</vt:lpstr>
      <vt:lpstr>Summary of Learning Activities Template </vt:lpstr>
      <vt:lpstr>Standard 3: What to Expect from the Program Director  Faculty: Discussion of learning activities to assess knowledge (KRDN, KNDT) Explanation of any competencies (CRDN, CNDT) covered  Preceptors: Program-specific Rotation Description (or help creating) Program-specific rubrics/assessment materials Discuss student and preceptor expectations </vt:lpstr>
      <vt:lpstr>Standard 3: Curriculum and Learning Activities – FEM  Accreditation Standards </vt:lpstr>
      <vt:lpstr>Abbreviations  </vt:lpstr>
      <vt:lpstr>Standard 3: Curriculum and Learning Activities</vt:lpstr>
      <vt:lpstr>Standard 3: Curriculum and Learning Activities</vt:lpstr>
      <vt:lpstr>Appendices of Guidance                     Information Document</vt:lpstr>
      <vt:lpstr>Competency Mapping</vt:lpstr>
      <vt:lpstr>Curriculum Map Template</vt:lpstr>
      <vt:lpstr>RE 3.2 Learning Activities</vt:lpstr>
      <vt:lpstr>PowerPoint Presentation</vt:lpstr>
      <vt:lpstr>Clinical Skills Learning Experiences-Examples</vt:lpstr>
      <vt:lpstr>3.2 Summary of Learning Activities Template</vt:lpstr>
      <vt:lpstr>Standard 3: What to Expect from the Program Director  Faculty: Discussion of learning activities to assess competencies (CRDN) Discussion of where performance indicators are covered  Preceptors: Program-specific Rotation Description (or help creating) Program-specific rubrics/assessment materials Discuss student and preceptor expectations </vt:lpstr>
      <vt:lpstr>Standard 4: Assessment and Curriculum Improvement </vt:lpstr>
      <vt:lpstr>Program Types and Terminology</vt:lpstr>
      <vt:lpstr>Standard 4</vt:lpstr>
      <vt:lpstr>Required Element 4.1: All program types (2022 Standards)</vt:lpstr>
      <vt:lpstr>Required Element 4.1: FEM Standards</vt:lpstr>
      <vt:lpstr>Required Element 4.1</vt:lpstr>
      <vt:lpstr>Required Element 4.1</vt:lpstr>
      <vt:lpstr>Important Notes for FEM programs</vt:lpstr>
      <vt:lpstr>Required Element 4.2</vt:lpstr>
      <vt:lpstr>Required Element 4.3</vt:lpstr>
      <vt:lpstr>Standard 5: Faculty and Preceptors </vt:lpstr>
      <vt:lpstr>Required Element 5.1</vt:lpstr>
      <vt:lpstr>Required Element 5.2a</vt:lpstr>
      <vt:lpstr>Required Element 5.2b and 5.2c</vt:lpstr>
      <vt:lpstr>Required Element 5.2d</vt:lpstr>
      <vt:lpstr>Required Element 5.3: All Program Types; except DPDs</vt:lpstr>
      <vt:lpstr>Standard 5: What to Expect from the Program Director  Request for resume, CV or similar  Request for recent continuing education endeavors  Training Materials       -Review of Program mission, goals and objectives        -Review of ACEND and Standards        -Explanation of CRDNS/CNDTs – 2022 Standards        -Explanation of CRDNS/PIs – FEM Standards  Preceptor Handbook or similar  </vt:lpstr>
      <vt:lpstr>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Johnson</dc:creator>
  <cp:lastModifiedBy>Lauren Bozich</cp:lastModifiedBy>
  <cp:revision>17</cp:revision>
  <dcterms:created xsi:type="dcterms:W3CDTF">2021-10-06T15:19:05Z</dcterms:created>
  <dcterms:modified xsi:type="dcterms:W3CDTF">2022-05-31T23:38:50Z</dcterms:modified>
</cp:coreProperties>
</file>