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25"/>
  </p:notesMasterIdLst>
  <p:sldIdLst>
    <p:sldId id="275" r:id="rId2"/>
    <p:sldId id="294" r:id="rId3"/>
    <p:sldId id="299" r:id="rId4"/>
    <p:sldId id="313" r:id="rId5"/>
    <p:sldId id="314" r:id="rId6"/>
    <p:sldId id="296" r:id="rId7"/>
    <p:sldId id="295" r:id="rId8"/>
    <p:sldId id="301" r:id="rId9"/>
    <p:sldId id="302" r:id="rId10"/>
    <p:sldId id="316" r:id="rId11"/>
    <p:sldId id="317" r:id="rId12"/>
    <p:sldId id="305" r:id="rId13"/>
    <p:sldId id="303" r:id="rId14"/>
    <p:sldId id="312" r:id="rId15"/>
    <p:sldId id="315" r:id="rId16"/>
    <p:sldId id="306" r:id="rId17"/>
    <p:sldId id="307" r:id="rId18"/>
    <p:sldId id="319" r:id="rId19"/>
    <p:sldId id="320" r:id="rId20"/>
    <p:sldId id="297" r:id="rId21"/>
    <p:sldId id="298" r:id="rId22"/>
    <p:sldId id="284" r:id="rId23"/>
    <p:sldId id="287" r:id="rId24"/>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8039DF-C418-1EAA-A59F-78CF32FE4FC4}" name="Riddle, Emily" initials="ER" userId="S::RIDDLEES@oneonta.edu::08fb0d32-b022-4ee4-ae9c-25f53c0eb4c9" providerId="AD"/>
  <p188:author id="{852534F6-566B-15E3-EE2B-345C8791CD1E}" name="Lauren Bozich" initials="LB" userId="S::LBozich@eatright.org::3d2c9b66-0484-41c9-82a7-43dfff0a69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5"/>
    <p:restoredTop sz="94227"/>
  </p:normalViewPr>
  <p:slideViewPr>
    <p:cSldViewPr snapToGrid="0">
      <p:cViewPr varScale="1">
        <p:scale>
          <a:sx n="53" d="100"/>
          <a:sy n="53" d="100"/>
        </p:scale>
        <p:origin x="1114" y="53"/>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help.liaisonedu.com/DICAS_Applicant_Help_Center" TargetMode="Externa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hyperlink" Target="https://www.eatrightpro.org/-/media/files/eatrightpro/acend/students-and-advancing-education/dicas-cycle-applicant-tips.pdf?rev=6127efdc7d5442198858f908bde5ac60&amp;hash=79E8024161FF26169526B96683C33102" TargetMode="External"/><Relationship Id="rId1" Type="http://schemas.openxmlformats.org/officeDocument/2006/relationships/hyperlink" Target="https://vimeo.com/752082325/0893b172b9" TargetMode="Externa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hyperlink" Target="https://www.eatrightpro.org/acend/students-and-advancing-education/application-process-for-students" TargetMode="External"/><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vimeo.com/752082325/0893b172b9" TargetMode="External"/><Relationship Id="rId7" Type="http://schemas.openxmlformats.org/officeDocument/2006/relationships/image" Target="../media/image23.png"/><Relationship Id="rId12" Type="http://schemas.openxmlformats.org/officeDocument/2006/relationships/hyperlink" Target="https://help.liaisonedu.com/DICAS_Applicant_Help_Center" TargetMode="External"/><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hyperlink" Target="https://www.eatrightpro.org/acend/students-and-advancing-education/application-process-for-students" TargetMode="External"/><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hyperlink" Target="https://www.eatrightpro.org/-/media/files/eatrightpro/acend/students-and-advancing-education/dicas-cycle-applicant-tips.pdf?rev=6127efdc7d5442198858f908bde5ac60&amp;hash=79E8024161FF26169526B96683C33102"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D82A82-375F-4BD6-BB52-FF14C2480DB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32A500E-2A03-4B1F-87AF-508E9BBE9EB6}">
      <dgm:prSet custT="1"/>
      <dgm:spPr/>
      <dgm:t>
        <a:bodyPr/>
        <a:lstStyle/>
        <a:p>
          <a:pPr>
            <a:lnSpc>
              <a:spcPct val="100000"/>
            </a:lnSpc>
          </a:pPr>
          <a:r>
            <a:rPr lang="en-US" sz="3600" dirty="0">
              <a:hlinkClick xmlns:r="http://schemas.openxmlformats.org/officeDocument/2006/relationships" r:id="rId1"/>
            </a:rPr>
            <a:t>DICAS Applicant Video on Vimeo</a:t>
          </a:r>
          <a:endParaRPr lang="en-US" sz="3600" dirty="0"/>
        </a:p>
      </dgm:t>
    </dgm:pt>
    <dgm:pt modelId="{0FCDDD21-02EE-48F9-9892-C58277583FD0}" type="parTrans" cxnId="{C31D42BB-F085-4E88-8CAD-B52ED983554F}">
      <dgm:prSet/>
      <dgm:spPr/>
      <dgm:t>
        <a:bodyPr/>
        <a:lstStyle/>
        <a:p>
          <a:endParaRPr lang="en-US"/>
        </a:p>
      </dgm:t>
    </dgm:pt>
    <dgm:pt modelId="{5A292615-2C48-475D-9373-9BE1A6EBB94F}" type="sibTrans" cxnId="{C31D42BB-F085-4E88-8CAD-B52ED983554F}">
      <dgm:prSet/>
      <dgm:spPr/>
      <dgm:t>
        <a:bodyPr/>
        <a:lstStyle/>
        <a:p>
          <a:endParaRPr lang="en-US"/>
        </a:p>
      </dgm:t>
    </dgm:pt>
    <dgm:pt modelId="{D002BDDA-FD33-4C8A-890E-73E0335387DD}">
      <dgm:prSet custT="1"/>
      <dgm:spPr/>
      <dgm:t>
        <a:bodyPr/>
        <a:lstStyle/>
        <a:p>
          <a:pPr>
            <a:lnSpc>
              <a:spcPct val="100000"/>
            </a:lnSpc>
          </a:pPr>
          <a:r>
            <a:rPr lang="en-US" sz="3600">
              <a:hlinkClick xmlns:r="http://schemas.openxmlformats.org/officeDocument/2006/relationships" r:id="rId2"/>
            </a:rPr>
            <a:t>PDF DICAS Cycle Applicant Tips</a:t>
          </a:r>
          <a:endParaRPr lang="en-US" sz="3600"/>
        </a:p>
      </dgm:t>
    </dgm:pt>
    <dgm:pt modelId="{7F0168B0-8008-42C2-B6B1-78E96BD58899}" type="parTrans" cxnId="{27F3CA16-763E-48CD-AF08-6F58BBDE2613}">
      <dgm:prSet/>
      <dgm:spPr/>
      <dgm:t>
        <a:bodyPr/>
        <a:lstStyle/>
        <a:p>
          <a:endParaRPr lang="en-US"/>
        </a:p>
      </dgm:t>
    </dgm:pt>
    <dgm:pt modelId="{BF3FDDD4-C27A-4B5B-B592-21ABFDF28B30}" type="sibTrans" cxnId="{27F3CA16-763E-48CD-AF08-6F58BBDE2613}">
      <dgm:prSet/>
      <dgm:spPr/>
      <dgm:t>
        <a:bodyPr/>
        <a:lstStyle/>
        <a:p>
          <a:endParaRPr lang="en-US"/>
        </a:p>
      </dgm:t>
    </dgm:pt>
    <dgm:pt modelId="{227E26C4-973E-4803-842A-04C194F3DCBB}">
      <dgm:prSet custT="1"/>
      <dgm:spPr/>
      <dgm:t>
        <a:bodyPr/>
        <a:lstStyle/>
        <a:p>
          <a:pPr>
            <a:lnSpc>
              <a:spcPct val="100000"/>
            </a:lnSpc>
          </a:pPr>
          <a:r>
            <a:rPr lang="fr-FR" sz="3600" dirty="0">
              <a:hlinkClick xmlns:r="http://schemas.openxmlformats.org/officeDocument/2006/relationships" r:id="rId3"/>
            </a:rPr>
            <a:t>DICAS Applicant Help Center - Liaison (liaisonedu.com)</a:t>
          </a:r>
          <a:endParaRPr lang="en-US" sz="3600" dirty="0"/>
        </a:p>
      </dgm:t>
    </dgm:pt>
    <dgm:pt modelId="{00195BC5-D035-4687-80A6-E072812BDC2C}" type="parTrans" cxnId="{4F0F8578-687C-4C66-9C6E-B901D4FA9FCE}">
      <dgm:prSet/>
      <dgm:spPr/>
      <dgm:t>
        <a:bodyPr/>
        <a:lstStyle/>
        <a:p>
          <a:endParaRPr lang="en-US"/>
        </a:p>
      </dgm:t>
    </dgm:pt>
    <dgm:pt modelId="{5A23DD25-3F75-4C36-8A83-A0039068402A}" type="sibTrans" cxnId="{4F0F8578-687C-4C66-9C6E-B901D4FA9FCE}">
      <dgm:prSet/>
      <dgm:spPr/>
      <dgm:t>
        <a:bodyPr/>
        <a:lstStyle/>
        <a:p>
          <a:endParaRPr lang="en-US"/>
        </a:p>
      </dgm:t>
    </dgm:pt>
    <dgm:pt modelId="{DEAA1238-14CE-3C46-8494-E2AA6CD5745D}">
      <dgm:prSet custT="1"/>
      <dgm:spPr/>
      <dgm:t>
        <a:bodyPr/>
        <a:lstStyle/>
        <a:p>
          <a:pPr>
            <a:lnSpc>
              <a:spcPct val="100000"/>
            </a:lnSpc>
          </a:pPr>
          <a:r>
            <a:rPr lang="en-US" sz="3600" dirty="0">
              <a:latin typeface="Arial"/>
              <a:cs typeface="Arial"/>
              <a:hlinkClick xmlns:r="http://schemas.openxmlformats.org/officeDocument/2006/relationships" r:id="rId4"/>
            </a:rPr>
            <a:t>DICAS Applicant Information Handout</a:t>
          </a:r>
          <a:endParaRPr lang="en-US" sz="3600" dirty="0"/>
        </a:p>
      </dgm:t>
    </dgm:pt>
    <dgm:pt modelId="{6E4BD5A5-6501-FD41-AF33-809AFAFD6346}" type="parTrans" cxnId="{F251BDB6-91E6-3249-A47E-3A7F6D2971E0}">
      <dgm:prSet/>
      <dgm:spPr/>
      <dgm:t>
        <a:bodyPr/>
        <a:lstStyle/>
        <a:p>
          <a:endParaRPr lang="en-US"/>
        </a:p>
      </dgm:t>
    </dgm:pt>
    <dgm:pt modelId="{1AB2DA6D-A0DD-EE42-9C52-230959EF0DFE}" type="sibTrans" cxnId="{F251BDB6-91E6-3249-A47E-3A7F6D2971E0}">
      <dgm:prSet/>
      <dgm:spPr/>
      <dgm:t>
        <a:bodyPr/>
        <a:lstStyle/>
        <a:p>
          <a:endParaRPr lang="en-US"/>
        </a:p>
      </dgm:t>
    </dgm:pt>
    <dgm:pt modelId="{45DC722B-9E2F-4094-80A9-17AABF9B0CCE}" type="pres">
      <dgm:prSet presAssocID="{89D82A82-375F-4BD6-BB52-FF14C2480DB8}" presName="root" presStyleCnt="0">
        <dgm:presLayoutVars>
          <dgm:dir/>
          <dgm:resizeHandles val="exact"/>
        </dgm:presLayoutVars>
      </dgm:prSet>
      <dgm:spPr/>
    </dgm:pt>
    <dgm:pt modelId="{8D26006B-FE3A-4783-858C-39E68346BB37}" type="pres">
      <dgm:prSet presAssocID="{E32A500E-2A03-4B1F-87AF-508E9BBE9EB6}" presName="compNode" presStyleCnt="0"/>
      <dgm:spPr/>
    </dgm:pt>
    <dgm:pt modelId="{CE094297-CFAD-416C-A3AB-CDF344E14D84}" type="pres">
      <dgm:prSet presAssocID="{E32A500E-2A03-4B1F-87AF-508E9BBE9EB6}" presName="bgRect" presStyleLbl="bgShp" presStyleIdx="0" presStyleCnt="4" custLinFactNeighborY="-1679"/>
      <dgm:spPr/>
    </dgm:pt>
    <dgm:pt modelId="{61A60F0C-1EB1-48D6-8A7D-D1A20BA6DC38}" type="pres">
      <dgm:prSet presAssocID="{E32A500E-2A03-4B1F-87AF-508E9BBE9EB6}" presName="iconRect" presStyleLbl="node1" presStyleIdx="0" presStyleCnt="4" custLinFactNeighborX="-2295" custLinFactNeighborY="438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ideo camera"/>
        </a:ext>
      </dgm:extLst>
    </dgm:pt>
    <dgm:pt modelId="{57CDD4D4-7FDA-4FEF-A106-DE80CB98E095}" type="pres">
      <dgm:prSet presAssocID="{E32A500E-2A03-4B1F-87AF-508E9BBE9EB6}" presName="spaceRect" presStyleCnt="0"/>
      <dgm:spPr/>
    </dgm:pt>
    <dgm:pt modelId="{6F4B4F41-7B86-41AA-AD57-9C3C463D750D}" type="pres">
      <dgm:prSet presAssocID="{E32A500E-2A03-4B1F-87AF-508E9BBE9EB6}" presName="parTx" presStyleLbl="revTx" presStyleIdx="0" presStyleCnt="4">
        <dgm:presLayoutVars>
          <dgm:chMax val="0"/>
          <dgm:chPref val="0"/>
        </dgm:presLayoutVars>
      </dgm:prSet>
      <dgm:spPr/>
    </dgm:pt>
    <dgm:pt modelId="{02C4CA97-D08F-46FA-8E4C-0C07B359DDE5}" type="pres">
      <dgm:prSet presAssocID="{5A292615-2C48-475D-9373-9BE1A6EBB94F}" presName="sibTrans" presStyleCnt="0"/>
      <dgm:spPr/>
    </dgm:pt>
    <dgm:pt modelId="{B9B4814D-BD02-1246-B7CB-7D4268A3EBAF}" type="pres">
      <dgm:prSet presAssocID="{DEAA1238-14CE-3C46-8494-E2AA6CD5745D}" presName="compNode" presStyleCnt="0"/>
      <dgm:spPr/>
    </dgm:pt>
    <dgm:pt modelId="{13A43BFB-2521-764A-AED2-CEFF19BAD0A5}" type="pres">
      <dgm:prSet presAssocID="{DEAA1238-14CE-3C46-8494-E2AA6CD5745D}" presName="bgRect" presStyleLbl="bgShp" presStyleIdx="1" presStyleCnt="4"/>
      <dgm:spPr/>
    </dgm:pt>
    <dgm:pt modelId="{C680F8BD-4B03-524C-9F4C-662A04F90120}" type="pres">
      <dgm:prSet presAssocID="{DEAA1238-14CE-3C46-8494-E2AA6CD5745D}" presName="iconRect" presStyleLbl="node1" presStyleIdx="1"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ument with solid fill"/>
        </a:ext>
      </dgm:extLst>
    </dgm:pt>
    <dgm:pt modelId="{F9E0BC10-0880-4E45-97FD-CC84A400A6EE}" type="pres">
      <dgm:prSet presAssocID="{DEAA1238-14CE-3C46-8494-E2AA6CD5745D}" presName="spaceRect" presStyleCnt="0"/>
      <dgm:spPr/>
    </dgm:pt>
    <dgm:pt modelId="{C66E2F9B-1641-AB4D-98B5-5BE718D2E989}" type="pres">
      <dgm:prSet presAssocID="{DEAA1238-14CE-3C46-8494-E2AA6CD5745D}" presName="parTx" presStyleLbl="revTx" presStyleIdx="1" presStyleCnt="4">
        <dgm:presLayoutVars>
          <dgm:chMax val="0"/>
          <dgm:chPref val="0"/>
        </dgm:presLayoutVars>
      </dgm:prSet>
      <dgm:spPr/>
    </dgm:pt>
    <dgm:pt modelId="{6230350E-FC8E-AE47-A74C-9D9AC30E53FF}" type="pres">
      <dgm:prSet presAssocID="{1AB2DA6D-A0DD-EE42-9C52-230959EF0DFE}" presName="sibTrans" presStyleCnt="0"/>
      <dgm:spPr/>
    </dgm:pt>
    <dgm:pt modelId="{2A18D3B0-65C3-4514-A028-DB24D7082A13}" type="pres">
      <dgm:prSet presAssocID="{D002BDDA-FD33-4C8A-890E-73E0335387DD}" presName="compNode" presStyleCnt="0"/>
      <dgm:spPr/>
    </dgm:pt>
    <dgm:pt modelId="{F3F0AD6D-1B90-460E-9785-3ADF2E1C2D42}" type="pres">
      <dgm:prSet presAssocID="{D002BDDA-FD33-4C8A-890E-73E0335387DD}" presName="bgRect" presStyleLbl="bgShp" presStyleIdx="2" presStyleCnt="4"/>
      <dgm:spPr/>
    </dgm:pt>
    <dgm:pt modelId="{EA62528B-3C82-463D-93FA-D2EB56C901D8}" type="pres">
      <dgm:prSet presAssocID="{D002BDDA-FD33-4C8A-890E-73E0335387DD}"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ker"/>
        </a:ext>
      </dgm:extLst>
    </dgm:pt>
    <dgm:pt modelId="{084C2B23-97F1-486B-981D-D5F2787E07C5}" type="pres">
      <dgm:prSet presAssocID="{D002BDDA-FD33-4C8A-890E-73E0335387DD}" presName="spaceRect" presStyleCnt="0"/>
      <dgm:spPr/>
    </dgm:pt>
    <dgm:pt modelId="{99F8B9DE-F16C-46C5-BB5B-12427E84F54C}" type="pres">
      <dgm:prSet presAssocID="{D002BDDA-FD33-4C8A-890E-73E0335387DD}" presName="parTx" presStyleLbl="revTx" presStyleIdx="2" presStyleCnt="4">
        <dgm:presLayoutVars>
          <dgm:chMax val="0"/>
          <dgm:chPref val="0"/>
        </dgm:presLayoutVars>
      </dgm:prSet>
      <dgm:spPr/>
    </dgm:pt>
    <dgm:pt modelId="{8D40BEF6-5EF8-418C-A86B-D7A40E8E9DE9}" type="pres">
      <dgm:prSet presAssocID="{BF3FDDD4-C27A-4B5B-B592-21ABFDF28B30}" presName="sibTrans" presStyleCnt="0"/>
      <dgm:spPr/>
    </dgm:pt>
    <dgm:pt modelId="{AF7A2F1A-3D87-461C-9537-921BFBD97639}" type="pres">
      <dgm:prSet presAssocID="{227E26C4-973E-4803-842A-04C194F3DCBB}" presName="compNode" presStyleCnt="0"/>
      <dgm:spPr/>
    </dgm:pt>
    <dgm:pt modelId="{BE92264F-45E2-495D-881A-3ED09D43F158}" type="pres">
      <dgm:prSet presAssocID="{227E26C4-973E-4803-842A-04C194F3DCBB}" presName="bgRect" presStyleLbl="bgShp" presStyleIdx="3" presStyleCnt="4"/>
      <dgm:spPr/>
    </dgm:pt>
    <dgm:pt modelId="{5CCFC67F-6A6B-4A78-9DA3-19AD54CBDAA1}" type="pres">
      <dgm:prSet presAssocID="{227E26C4-973E-4803-842A-04C194F3DCBB}" presName="iconRect" presStyleLbl="node1" presStyleIdx="3"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ycle with People"/>
        </a:ext>
      </dgm:extLst>
    </dgm:pt>
    <dgm:pt modelId="{A8955557-38A7-4B20-BE0A-B546059526DB}" type="pres">
      <dgm:prSet presAssocID="{227E26C4-973E-4803-842A-04C194F3DCBB}" presName="spaceRect" presStyleCnt="0"/>
      <dgm:spPr/>
    </dgm:pt>
    <dgm:pt modelId="{5124129D-64B6-49E2-9571-D8A6D46565A4}" type="pres">
      <dgm:prSet presAssocID="{227E26C4-973E-4803-842A-04C194F3DCBB}" presName="parTx" presStyleLbl="revTx" presStyleIdx="3" presStyleCnt="4">
        <dgm:presLayoutVars>
          <dgm:chMax val="0"/>
          <dgm:chPref val="0"/>
        </dgm:presLayoutVars>
      </dgm:prSet>
      <dgm:spPr/>
    </dgm:pt>
  </dgm:ptLst>
  <dgm:cxnLst>
    <dgm:cxn modelId="{27F3CA16-763E-48CD-AF08-6F58BBDE2613}" srcId="{89D82A82-375F-4BD6-BB52-FF14C2480DB8}" destId="{D002BDDA-FD33-4C8A-890E-73E0335387DD}" srcOrd="2" destOrd="0" parTransId="{7F0168B0-8008-42C2-B6B1-78E96BD58899}" sibTransId="{BF3FDDD4-C27A-4B5B-B592-21ABFDF28B30}"/>
    <dgm:cxn modelId="{AFFF2317-3F03-47CD-B287-27CDC0F7C836}" type="presOf" srcId="{89D82A82-375F-4BD6-BB52-FF14C2480DB8}" destId="{45DC722B-9E2F-4094-80A9-17AABF9B0CCE}" srcOrd="0" destOrd="0" presId="urn:microsoft.com/office/officeart/2018/2/layout/IconVerticalSolidList"/>
    <dgm:cxn modelId="{4F0F8578-687C-4C66-9C6E-B901D4FA9FCE}" srcId="{89D82A82-375F-4BD6-BB52-FF14C2480DB8}" destId="{227E26C4-973E-4803-842A-04C194F3DCBB}" srcOrd="3" destOrd="0" parTransId="{00195BC5-D035-4687-80A6-E072812BDC2C}" sibTransId="{5A23DD25-3F75-4C36-8A83-A0039068402A}"/>
    <dgm:cxn modelId="{FC58C758-5A63-4F56-9C61-A81478465632}" type="presOf" srcId="{227E26C4-973E-4803-842A-04C194F3DCBB}" destId="{5124129D-64B6-49E2-9571-D8A6D46565A4}" srcOrd="0" destOrd="0" presId="urn:microsoft.com/office/officeart/2018/2/layout/IconVerticalSolidList"/>
    <dgm:cxn modelId="{F251BDB6-91E6-3249-A47E-3A7F6D2971E0}" srcId="{89D82A82-375F-4BD6-BB52-FF14C2480DB8}" destId="{DEAA1238-14CE-3C46-8494-E2AA6CD5745D}" srcOrd="1" destOrd="0" parTransId="{6E4BD5A5-6501-FD41-AF33-809AFAFD6346}" sibTransId="{1AB2DA6D-A0DD-EE42-9C52-230959EF0DFE}"/>
    <dgm:cxn modelId="{C31D42BB-F085-4E88-8CAD-B52ED983554F}" srcId="{89D82A82-375F-4BD6-BB52-FF14C2480DB8}" destId="{E32A500E-2A03-4B1F-87AF-508E9BBE9EB6}" srcOrd="0" destOrd="0" parTransId="{0FCDDD21-02EE-48F9-9892-C58277583FD0}" sibTransId="{5A292615-2C48-475D-9373-9BE1A6EBB94F}"/>
    <dgm:cxn modelId="{4FC474E4-6AC3-9944-A746-50BFCCFA48E3}" type="presOf" srcId="{DEAA1238-14CE-3C46-8494-E2AA6CD5745D}" destId="{C66E2F9B-1641-AB4D-98B5-5BE718D2E989}" srcOrd="0" destOrd="0" presId="urn:microsoft.com/office/officeart/2018/2/layout/IconVerticalSolidList"/>
    <dgm:cxn modelId="{7C9E42E8-51AB-4EE8-B978-CC83193F502C}" type="presOf" srcId="{E32A500E-2A03-4B1F-87AF-508E9BBE9EB6}" destId="{6F4B4F41-7B86-41AA-AD57-9C3C463D750D}" srcOrd="0" destOrd="0" presId="urn:microsoft.com/office/officeart/2018/2/layout/IconVerticalSolidList"/>
    <dgm:cxn modelId="{74B4B4F2-1176-4515-91E2-651A382CC8BC}" type="presOf" srcId="{D002BDDA-FD33-4C8A-890E-73E0335387DD}" destId="{99F8B9DE-F16C-46C5-BB5B-12427E84F54C}" srcOrd="0" destOrd="0" presId="urn:microsoft.com/office/officeart/2018/2/layout/IconVerticalSolidList"/>
    <dgm:cxn modelId="{B1BAB090-CCFD-4E70-B502-7B460A349B62}" type="presParOf" srcId="{45DC722B-9E2F-4094-80A9-17AABF9B0CCE}" destId="{8D26006B-FE3A-4783-858C-39E68346BB37}" srcOrd="0" destOrd="0" presId="urn:microsoft.com/office/officeart/2018/2/layout/IconVerticalSolidList"/>
    <dgm:cxn modelId="{20B2C0D9-41B2-4568-A5A1-CE5142FE9817}" type="presParOf" srcId="{8D26006B-FE3A-4783-858C-39E68346BB37}" destId="{CE094297-CFAD-416C-A3AB-CDF344E14D84}" srcOrd="0" destOrd="0" presId="urn:microsoft.com/office/officeart/2018/2/layout/IconVerticalSolidList"/>
    <dgm:cxn modelId="{AA83C7CB-664E-4170-A599-B0CC4756DFE2}" type="presParOf" srcId="{8D26006B-FE3A-4783-858C-39E68346BB37}" destId="{61A60F0C-1EB1-48D6-8A7D-D1A20BA6DC38}" srcOrd="1" destOrd="0" presId="urn:microsoft.com/office/officeart/2018/2/layout/IconVerticalSolidList"/>
    <dgm:cxn modelId="{869EA8BC-CEA7-482C-9175-AF7381A3A150}" type="presParOf" srcId="{8D26006B-FE3A-4783-858C-39E68346BB37}" destId="{57CDD4D4-7FDA-4FEF-A106-DE80CB98E095}" srcOrd="2" destOrd="0" presId="urn:microsoft.com/office/officeart/2018/2/layout/IconVerticalSolidList"/>
    <dgm:cxn modelId="{31561BAB-8F69-465B-A783-91332850859C}" type="presParOf" srcId="{8D26006B-FE3A-4783-858C-39E68346BB37}" destId="{6F4B4F41-7B86-41AA-AD57-9C3C463D750D}" srcOrd="3" destOrd="0" presId="urn:microsoft.com/office/officeart/2018/2/layout/IconVerticalSolidList"/>
    <dgm:cxn modelId="{D97F968C-986F-4087-931B-46EB2ABF50BB}" type="presParOf" srcId="{45DC722B-9E2F-4094-80A9-17AABF9B0CCE}" destId="{02C4CA97-D08F-46FA-8E4C-0C07B359DDE5}" srcOrd="1" destOrd="0" presId="urn:microsoft.com/office/officeart/2018/2/layout/IconVerticalSolidList"/>
    <dgm:cxn modelId="{FBB8F507-DC76-734E-95E7-2A613C940148}" type="presParOf" srcId="{45DC722B-9E2F-4094-80A9-17AABF9B0CCE}" destId="{B9B4814D-BD02-1246-B7CB-7D4268A3EBAF}" srcOrd="2" destOrd="0" presId="urn:microsoft.com/office/officeart/2018/2/layout/IconVerticalSolidList"/>
    <dgm:cxn modelId="{EDD4022F-0891-C543-A451-FD3F43073BC6}" type="presParOf" srcId="{B9B4814D-BD02-1246-B7CB-7D4268A3EBAF}" destId="{13A43BFB-2521-764A-AED2-CEFF19BAD0A5}" srcOrd="0" destOrd="0" presId="urn:microsoft.com/office/officeart/2018/2/layout/IconVerticalSolidList"/>
    <dgm:cxn modelId="{94B25026-696D-ED45-88C4-26262B2656A4}" type="presParOf" srcId="{B9B4814D-BD02-1246-B7CB-7D4268A3EBAF}" destId="{C680F8BD-4B03-524C-9F4C-662A04F90120}" srcOrd="1" destOrd="0" presId="urn:microsoft.com/office/officeart/2018/2/layout/IconVerticalSolidList"/>
    <dgm:cxn modelId="{3BA8B212-599F-2146-B6FB-BBA0A0F0F12A}" type="presParOf" srcId="{B9B4814D-BD02-1246-B7CB-7D4268A3EBAF}" destId="{F9E0BC10-0880-4E45-97FD-CC84A400A6EE}" srcOrd="2" destOrd="0" presId="urn:microsoft.com/office/officeart/2018/2/layout/IconVerticalSolidList"/>
    <dgm:cxn modelId="{7616E742-AF07-114E-8640-FFB031BBAB0E}" type="presParOf" srcId="{B9B4814D-BD02-1246-B7CB-7D4268A3EBAF}" destId="{C66E2F9B-1641-AB4D-98B5-5BE718D2E989}" srcOrd="3" destOrd="0" presId="urn:microsoft.com/office/officeart/2018/2/layout/IconVerticalSolidList"/>
    <dgm:cxn modelId="{216D480E-AB6F-814A-BF8D-4849853D82F0}" type="presParOf" srcId="{45DC722B-9E2F-4094-80A9-17AABF9B0CCE}" destId="{6230350E-FC8E-AE47-A74C-9D9AC30E53FF}" srcOrd="3" destOrd="0" presId="urn:microsoft.com/office/officeart/2018/2/layout/IconVerticalSolidList"/>
    <dgm:cxn modelId="{26D8DADA-9D42-49F3-90C6-B0A50A623527}" type="presParOf" srcId="{45DC722B-9E2F-4094-80A9-17AABF9B0CCE}" destId="{2A18D3B0-65C3-4514-A028-DB24D7082A13}" srcOrd="4" destOrd="0" presId="urn:microsoft.com/office/officeart/2018/2/layout/IconVerticalSolidList"/>
    <dgm:cxn modelId="{DAF13635-DD03-40E2-92A5-98975454C322}" type="presParOf" srcId="{2A18D3B0-65C3-4514-A028-DB24D7082A13}" destId="{F3F0AD6D-1B90-460E-9785-3ADF2E1C2D42}" srcOrd="0" destOrd="0" presId="urn:microsoft.com/office/officeart/2018/2/layout/IconVerticalSolidList"/>
    <dgm:cxn modelId="{BA99289A-BF3C-47B3-A0B1-2F42354D3E65}" type="presParOf" srcId="{2A18D3B0-65C3-4514-A028-DB24D7082A13}" destId="{EA62528B-3C82-463D-93FA-D2EB56C901D8}" srcOrd="1" destOrd="0" presId="urn:microsoft.com/office/officeart/2018/2/layout/IconVerticalSolidList"/>
    <dgm:cxn modelId="{73669864-4EA0-40E6-8947-E29B988622E0}" type="presParOf" srcId="{2A18D3B0-65C3-4514-A028-DB24D7082A13}" destId="{084C2B23-97F1-486B-981D-D5F2787E07C5}" srcOrd="2" destOrd="0" presId="urn:microsoft.com/office/officeart/2018/2/layout/IconVerticalSolidList"/>
    <dgm:cxn modelId="{303DE445-C74F-488E-AB1B-30D5FB0654EE}" type="presParOf" srcId="{2A18D3B0-65C3-4514-A028-DB24D7082A13}" destId="{99F8B9DE-F16C-46C5-BB5B-12427E84F54C}" srcOrd="3" destOrd="0" presId="urn:microsoft.com/office/officeart/2018/2/layout/IconVerticalSolidList"/>
    <dgm:cxn modelId="{79B832FD-BF2A-4A39-B9C3-184C5B0D8DDB}" type="presParOf" srcId="{45DC722B-9E2F-4094-80A9-17AABF9B0CCE}" destId="{8D40BEF6-5EF8-418C-A86B-D7A40E8E9DE9}" srcOrd="5" destOrd="0" presId="urn:microsoft.com/office/officeart/2018/2/layout/IconVerticalSolidList"/>
    <dgm:cxn modelId="{1655EDA5-C142-4CA6-A49D-91B9863EB7FF}" type="presParOf" srcId="{45DC722B-9E2F-4094-80A9-17AABF9B0CCE}" destId="{AF7A2F1A-3D87-461C-9537-921BFBD97639}" srcOrd="6" destOrd="0" presId="urn:microsoft.com/office/officeart/2018/2/layout/IconVerticalSolidList"/>
    <dgm:cxn modelId="{99957A09-5781-4965-AA85-AA25A347F500}" type="presParOf" srcId="{AF7A2F1A-3D87-461C-9537-921BFBD97639}" destId="{BE92264F-45E2-495D-881A-3ED09D43F158}" srcOrd="0" destOrd="0" presId="urn:microsoft.com/office/officeart/2018/2/layout/IconVerticalSolidList"/>
    <dgm:cxn modelId="{10ADE2DD-EE3F-4189-B080-B09BDA610772}" type="presParOf" srcId="{AF7A2F1A-3D87-461C-9537-921BFBD97639}" destId="{5CCFC67F-6A6B-4A78-9DA3-19AD54CBDAA1}" srcOrd="1" destOrd="0" presId="urn:microsoft.com/office/officeart/2018/2/layout/IconVerticalSolidList"/>
    <dgm:cxn modelId="{13209CC8-AA57-4DA9-8E1F-F8174D34593F}" type="presParOf" srcId="{AF7A2F1A-3D87-461C-9537-921BFBD97639}" destId="{A8955557-38A7-4B20-BE0A-B546059526DB}" srcOrd="2" destOrd="0" presId="urn:microsoft.com/office/officeart/2018/2/layout/IconVerticalSolidList"/>
    <dgm:cxn modelId="{47649856-A7A1-40BB-8D0C-BEB2D052A2B7}" type="presParOf" srcId="{AF7A2F1A-3D87-461C-9537-921BFBD97639}" destId="{5124129D-64B6-49E2-9571-D8A6D46565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4297-CFAD-416C-A3AB-CDF344E14D84}">
      <dsp:nvSpPr>
        <dsp:cNvPr id="0" name=""/>
        <dsp:cNvSpPr/>
      </dsp:nvSpPr>
      <dsp:spPr>
        <a:xfrm>
          <a:off x="0" y="0"/>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60F0C-1EB1-48D6-8A7D-D1A20BA6DC38}">
      <dsp:nvSpPr>
        <dsp:cNvPr id="0" name=""/>
        <dsp:cNvSpPr/>
      </dsp:nvSpPr>
      <dsp:spPr>
        <a:xfrm>
          <a:off x="511225" y="442811"/>
          <a:ext cx="969975" cy="9699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4B4F41-7B86-41AA-AD57-9C3C463D750D}">
      <dsp:nvSpPr>
        <dsp:cNvPr id="0" name=""/>
        <dsp:cNvSpPr/>
      </dsp:nvSpPr>
      <dsp:spPr>
        <a:xfrm>
          <a:off x="2036948" y="3479"/>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en-US" sz="3600" kern="1200" dirty="0">
              <a:hlinkClick xmlns:r="http://schemas.openxmlformats.org/officeDocument/2006/relationships" r:id="rId3"/>
            </a:rPr>
            <a:t>DICAS Applicant Video on Vimeo</a:t>
          </a:r>
          <a:endParaRPr lang="en-US" sz="3600" kern="1200" dirty="0"/>
        </a:p>
      </dsp:txBody>
      <dsp:txXfrm>
        <a:off x="2036948" y="3479"/>
        <a:ext cx="7330949" cy="1763591"/>
      </dsp:txXfrm>
    </dsp:sp>
    <dsp:sp modelId="{13A43BFB-2521-764A-AED2-CEFF19BAD0A5}">
      <dsp:nvSpPr>
        <dsp:cNvPr id="0" name=""/>
        <dsp:cNvSpPr/>
      </dsp:nvSpPr>
      <dsp:spPr>
        <a:xfrm>
          <a:off x="0" y="2207969"/>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80F8BD-4B03-524C-9F4C-662A04F90120}">
      <dsp:nvSpPr>
        <dsp:cNvPr id="0" name=""/>
        <dsp:cNvSpPr/>
      </dsp:nvSpPr>
      <dsp:spPr>
        <a:xfrm>
          <a:off x="533486" y="2604777"/>
          <a:ext cx="969975" cy="969975"/>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E2F9B-1641-AB4D-98B5-5BE718D2E989}">
      <dsp:nvSpPr>
        <dsp:cNvPr id="0" name=""/>
        <dsp:cNvSpPr/>
      </dsp:nvSpPr>
      <dsp:spPr>
        <a:xfrm>
          <a:off x="2036948" y="2207969"/>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en-US" sz="3600" kern="1200" dirty="0">
              <a:latin typeface="Arial"/>
              <a:cs typeface="Arial"/>
              <a:hlinkClick xmlns:r="http://schemas.openxmlformats.org/officeDocument/2006/relationships" r:id="rId6"/>
            </a:rPr>
            <a:t>DICAS Applicant Information Handout</a:t>
          </a:r>
          <a:endParaRPr lang="en-US" sz="3600" kern="1200" dirty="0"/>
        </a:p>
      </dsp:txBody>
      <dsp:txXfrm>
        <a:off x="2036948" y="2207969"/>
        <a:ext cx="7330949" cy="1763591"/>
      </dsp:txXfrm>
    </dsp:sp>
    <dsp:sp modelId="{F3F0AD6D-1B90-460E-9785-3ADF2E1C2D42}">
      <dsp:nvSpPr>
        <dsp:cNvPr id="0" name=""/>
        <dsp:cNvSpPr/>
      </dsp:nvSpPr>
      <dsp:spPr>
        <a:xfrm>
          <a:off x="0" y="4412458"/>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2528B-3C82-463D-93FA-D2EB56C901D8}">
      <dsp:nvSpPr>
        <dsp:cNvPr id="0" name=""/>
        <dsp:cNvSpPr/>
      </dsp:nvSpPr>
      <dsp:spPr>
        <a:xfrm>
          <a:off x="533486" y="4809267"/>
          <a:ext cx="969975" cy="9699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F8B9DE-F16C-46C5-BB5B-12427E84F54C}">
      <dsp:nvSpPr>
        <dsp:cNvPr id="0" name=""/>
        <dsp:cNvSpPr/>
      </dsp:nvSpPr>
      <dsp:spPr>
        <a:xfrm>
          <a:off x="2036948" y="4412458"/>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en-US" sz="3600" kern="1200">
              <a:hlinkClick xmlns:r="http://schemas.openxmlformats.org/officeDocument/2006/relationships" r:id="rId9"/>
            </a:rPr>
            <a:t>PDF DICAS Cycle Applicant Tips</a:t>
          </a:r>
          <a:endParaRPr lang="en-US" sz="3600" kern="1200"/>
        </a:p>
      </dsp:txBody>
      <dsp:txXfrm>
        <a:off x="2036948" y="4412458"/>
        <a:ext cx="7330949" cy="1763591"/>
      </dsp:txXfrm>
    </dsp:sp>
    <dsp:sp modelId="{BE92264F-45E2-495D-881A-3ED09D43F158}">
      <dsp:nvSpPr>
        <dsp:cNvPr id="0" name=""/>
        <dsp:cNvSpPr/>
      </dsp:nvSpPr>
      <dsp:spPr>
        <a:xfrm>
          <a:off x="0" y="6616948"/>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CFC67F-6A6B-4A78-9DA3-19AD54CBDAA1}">
      <dsp:nvSpPr>
        <dsp:cNvPr id="0" name=""/>
        <dsp:cNvSpPr/>
      </dsp:nvSpPr>
      <dsp:spPr>
        <a:xfrm>
          <a:off x="533486" y="7013756"/>
          <a:ext cx="969975" cy="969975"/>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24129D-64B6-49E2-9571-D8A6D46565A4}">
      <dsp:nvSpPr>
        <dsp:cNvPr id="0" name=""/>
        <dsp:cNvSpPr/>
      </dsp:nvSpPr>
      <dsp:spPr>
        <a:xfrm>
          <a:off x="2036948" y="6616948"/>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fr-FR" sz="3600" kern="1200" dirty="0">
              <a:hlinkClick xmlns:r="http://schemas.openxmlformats.org/officeDocument/2006/relationships" r:id="rId12"/>
            </a:rPr>
            <a:t>DICAS Applicant Help Center - Liaison (liaisonedu.com)</a:t>
          </a:r>
          <a:endParaRPr lang="en-US" sz="3600" kern="1200" dirty="0"/>
        </a:p>
      </dsp:txBody>
      <dsp:txXfrm>
        <a:off x="2036948" y="6616948"/>
        <a:ext cx="7330949" cy="176359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E9B70D0-A375-6440-A715-E17D7E509764}" type="datetimeFigureOut">
              <a:rPr lang="en-US" smtClean="0"/>
              <a:t>2/21/2025</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5A732A02-415A-664F-982A-7DC0D6497FED}" type="slidenum">
              <a:rPr lang="en-US" smtClean="0"/>
              <a:t>‹#›</a:t>
            </a:fld>
            <a:endParaRPr lang="en-US"/>
          </a:p>
        </p:txBody>
      </p:sp>
    </p:spTree>
    <p:extLst>
      <p:ext uri="{BB962C8B-B14F-4D97-AF65-F5344CB8AC3E}">
        <p14:creationId xmlns:p14="http://schemas.microsoft.com/office/powerpoint/2010/main" val="414975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732A02-415A-664F-982A-7DC0D6497FED}" type="slidenum">
              <a:rPr lang="en-US" smtClean="0"/>
              <a:t>6</a:t>
            </a:fld>
            <a:endParaRPr lang="en-US"/>
          </a:p>
        </p:txBody>
      </p:sp>
    </p:spTree>
    <p:extLst>
      <p:ext uri="{BB962C8B-B14F-4D97-AF65-F5344CB8AC3E}">
        <p14:creationId xmlns:p14="http://schemas.microsoft.com/office/powerpoint/2010/main" val="317232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4CAB-D5D9-8CB0-640F-77DB3021F70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B992C0-630E-A722-8E79-18049E85FCD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A352C39-22F1-FD11-FC6E-DF679DAE221C}"/>
              </a:ext>
            </a:extLst>
          </p:cNvPr>
          <p:cNvSpPr>
            <a:spLocks noGrp="1"/>
          </p:cNvSpPr>
          <p:nvPr>
            <p:ph type="dt" sz="half" idx="10"/>
          </p:nvPr>
        </p:nvSpPr>
        <p:spPr/>
        <p:txBody>
          <a:bodyPr/>
          <a:lstStyle/>
          <a:p>
            <a:fld id="{6505662B-C434-6C45-8E30-D94D4744AB98}" type="datetime1">
              <a:rPr lang="en-US" smtClean="0"/>
              <a:t>2/21/2025</a:t>
            </a:fld>
            <a:endParaRPr lang="en-US"/>
          </a:p>
        </p:txBody>
      </p:sp>
      <p:sp>
        <p:nvSpPr>
          <p:cNvPr id="5" name="Footer Placeholder 4">
            <a:extLst>
              <a:ext uri="{FF2B5EF4-FFF2-40B4-BE49-F238E27FC236}">
                <a16:creationId xmlns:a16="http://schemas.microsoft.com/office/drawing/2014/main" id="{5F3033D1-8382-FF7E-8929-8F959BF3C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2A81A-D78D-F9C7-02A1-2885916CF6E3}"/>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1972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BA54-CE60-AFE5-ECB6-038F0D1987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15E74D-EAFF-415D-BF75-CF3B58C1D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EB590-7BAC-C574-5FC4-9CC3F3995E1F}"/>
              </a:ext>
            </a:extLst>
          </p:cNvPr>
          <p:cNvSpPr>
            <a:spLocks noGrp="1"/>
          </p:cNvSpPr>
          <p:nvPr>
            <p:ph type="dt" sz="half" idx="10"/>
          </p:nvPr>
        </p:nvSpPr>
        <p:spPr/>
        <p:txBody>
          <a:bodyPr/>
          <a:lstStyle/>
          <a:p>
            <a:fld id="{C3409B29-EA0D-FE47-8668-0D91AFB89B3C}" type="datetime1">
              <a:rPr lang="en-US" smtClean="0"/>
              <a:t>2/21/2025</a:t>
            </a:fld>
            <a:endParaRPr lang="en-US"/>
          </a:p>
        </p:txBody>
      </p:sp>
      <p:sp>
        <p:nvSpPr>
          <p:cNvPr id="5" name="Footer Placeholder 4">
            <a:extLst>
              <a:ext uri="{FF2B5EF4-FFF2-40B4-BE49-F238E27FC236}">
                <a16:creationId xmlns:a16="http://schemas.microsoft.com/office/drawing/2014/main" id="{6B41BC5D-EBE6-E485-D72C-524E60B66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E1965-A53F-D74E-69A7-5E4AA6FB4FC6}"/>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38517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A41F6-F7D7-E744-ABD5-D59218B654F6}"/>
              </a:ext>
            </a:extLst>
          </p:cNvPr>
          <p:cNvSpPr>
            <a:spLocks noGrp="1"/>
          </p:cNvSpPr>
          <p:nvPr>
            <p:ph type="title" orient="vert"/>
          </p:nvPr>
        </p:nvSpPr>
        <p:spPr>
          <a:xfrm>
            <a:off x="13087350" y="547687"/>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9565E6-F18A-6180-BC10-42B18B27333E}"/>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6102E-4210-6ABE-5F8E-D2D54CCB21AC}"/>
              </a:ext>
            </a:extLst>
          </p:cNvPr>
          <p:cNvSpPr>
            <a:spLocks noGrp="1"/>
          </p:cNvSpPr>
          <p:nvPr>
            <p:ph type="dt" sz="half" idx="10"/>
          </p:nvPr>
        </p:nvSpPr>
        <p:spPr/>
        <p:txBody>
          <a:bodyPr/>
          <a:lstStyle/>
          <a:p>
            <a:fld id="{0087A076-C852-1E45-8AFD-37EDAF0EC0EF}" type="datetime1">
              <a:rPr lang="en-US" smtClean="0"/>
              <a:t>2/21/2025</a:t>
            </a:fld>
            <a:endParaRPr lang="en-US"/>
          </a:p>
        </p:txBody>
      </p:sp>
      <p:sp>
        <p:nvSpPr>
          <p:cNvPr id="5" name="Footer Placeholder 4">
            <a:extLst>
              <a:ext uri="{FF2B5EF4-FFF2-40B4-BE49-F238E27FC236}">
                <a16:creationId xmlns:a16="http://schemas.microsoft.com/office/drawing/2014/main" id="{46EB8413-A2E8-04E5-B759-A418023B0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FDBFB-F39C-4B61-D1E0-65AEB5CED7E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03191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EC8CD-7915-DBC1-1CA1-E5FF13B37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49B7A-ADF1-51C5-2AD9-7D373EB131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515CC-2478-3CAC-F8A3-196372585501}"/>
              </a:ext>
            </a:extLst>
          </p:cNvPr>
          <p:cNvSpPr>
            <a:spLocks noGrp="1"/>
          </p:cNvSpPr>
          <p:nvPr>
            <p:ph type="dt" sz="half" idx="10"/>
          </p:nvPr>
        </p:nvSpPr>
        <p:spPr/>
        <p:txBody>
          <a:bodyPr/>
          <a:lstStyle/>
          <a:p>
            <a:fld id="{07787F71-67A7-F64C-BF9F-760C5453C11B}" type="datetime1">
              <a:rPr lang="en-US" smtClean="0"/>
              <a:t>2/21/2025</a:t>
            </a:fld>
            <a:endParaRPr lang="en-US"/>
          </a:p>
        </p:txBody>
      </p:sp>
      <p:sp>
        <p:nvSpPr>
          <p:cNvPr id="5" name="Footer Placeholder 4">
            <a:extLst>
              <a:ext uri="{FF2B5EF4-FFF2-40B4-BE49-F238E27FC236}">
                <a16:creationId xmlns:a16="http://schemas.microsoft.com/office/drawing/2014/main" id="{BA7D2B10-5102-EDF0-EDF2-CEA57F987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B87D5-AA1F-370A-51E5-5AE831F0B8A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0170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12D4F-2C80-CEFA-A8DD-E834ECAA4092}"/>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C699297-3486-5337-9918-D765D45F558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DF19B8-2590-F554-A2A4-D1FA287BADC7}"/>
              </a:ext>
            </a:extLst>
          </p:cNvPr>
          <p:cNvSpPr>
            <a:spLocks noGrp="1"/>
          </p:cNvSpPr>
          <p:nvPr>
            <p:ph type="dt" sz="half" idx="10"/>
          </p:nvPr>
        </p:nvSpPr>
        <p:spPr/>
        <p:txBody>
          <a:bodyPr/>
          <a:lstStyle/>
          <a:p>
            <a:fld id="{2F2D3AA8-0488-6447-9435-B332AC968C29}" type="datetime1">
              <a:rPr lang="en-US" smtClean="0"/>
              <a:t>2/21/2025</a:t>
            </a:fld>
            <a:endParaRPr lang="en-US"/>
          </a:p>
        </p:txBody>
      </p:sp>
      <p:sp>
        <p:nvSpPr>
          <p:cNvPr id="5" name="Footer Placeholder 4">
            <a:extLst>
              <a:ext uri="{FF2B5EF4-FFF2-40B4-BE49-F238E27FC236}">
                <a16:creationId xmlns:a16="http://schemas.microsoft.com/office/drawing/2014/main" id="{86D0A728-E34E-9257-8128-D3F2DE882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486CC-CA6A-1380-CDCE-90544532ABD5}"/>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83065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091B-DB27-66EA-4C44-715D8A7B7D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B4615A-28D8-0DCE-EE7D-1666564431C6}"/>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D9E65E-26DA-7090-655C-579C20E86E18}"/>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520CD6-2178-6B42-6ECF-0135D5488B2A}"/>
              </a:ext>
            </a:extLst>
          </p:cNvPr>
          <p:cNvSpPr>
            <a:spLocks noGrp="1"/>
          </p:cNvSpPr>
          <p:nvPr>
            <p:ph type="dt" sz="half" idx="10"/>
          </p:nvPr>
        </p:nvSpPr>
        <p:spPr/>
        <p:txBody>
          <a:bodyPr/>
          <a:lstStyle/>
          <a:p>
            <a:fld id="{F30CED2E-7124-3F45-B948-12960517F20E}" type="datetime1">
              <a:rPr lang="en-US" smtClean="0"/>
              <a:t>2/21/2025</a:t>
            </a:fld>
            <a:endParaRPr lang="en-US"/>
          </a:p>
        </p:txBody>
      </p:sp>
      <p:sp>
        <p:nvSpPr>
          <p:cNvPr id="6" name="Footer Placeholder 5">
            <a:extLst>
              <a:ext uri="{FF2B5EF4-FFF2-40B4-BE49-F238E27FC236}">
                <a16:creationId xmlns:a16="http://schemas.microsoft.com/office/drawing/2014/main" id="{E83EC2E6-8189-1F5B-3855-E2F95AA92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5D275A-EAA8-F742-FBB1-E8EEFEE5785D}"/>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305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1EE5-F86C-F8E8-9096-A526FD36E49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C4421-0610-22AB-96F1-C550E23DA94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702DA-91C3-3672-2AC1-59B6607E78E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1962E2-7A0D-B803-C33F-D649E67014D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5710C61-8615-2545-6433-280ADD72ABA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B90CF7-9409-38F1-221D-113FE88004DA}"/>
              </a:ext>
            </a:extLst>
          </p:cNvPr>
          <p:cNvSpPr>
            <a:spLocks noGrp="1"/>
          </p:cNvSpPr>
          <p:nvPr>
            <p:ph type="dt" sz="half" idx="10"/>
          </p:nvPr>
        </p:nvSpPr>
        <p:spPr/>
        <p:txBody>
          <a:bodyPr/>
          <a:lstStyle/>
          <a:p>
            <a:fld id="{88CF3F1B-33C1-464F-B441-8ACD6A52BBD5}" type="datetime1">
              <a:rPr lang="en-US" smtClean="0"/>
              <a:t>2/21/2025</a:t>
            </a:fld>
            <a:endParaRPr lang="en-US"/>
          </a:p>
        </p:txBody>
      </p:sp>
      <p:sp>
        <p:nvSpPr>
          <p:cNvPr id="8" name="Footer Placeholder 7">
            <a:extLst>
              <a:ext uri="{FF2B5EF4-FFF2-40B4-BE49-F238E27FC236}">
                <a16:creationId xmlns:a16="http://schemas.microsoft.com/office/drawing/2014/main" id="{A828E202-3586-FA2B-E355-8095C0EF42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E23DC2-1FE9-E3CC-9973-7EBD4CED08E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85196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827FD-EB5F-7DB2-BB1D-E614F10AD7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A0D817-80F0-9DE8-722B-B05BCFE9C69E}"/>
              </a:ext>
            </a:extLst>
          </p:cNvPr>
          <p:cNvSpPr>
            <a:spLocks noGrp="1"/>
          </p:cNvSpPr>
          <p:nvPr>
            <p:ph type="dt" sz="half" idx="10"/>
          </p:nvPr>
        </p:nvSpPr>
        <p:spPr/>
        <p:txBody>
          <a:bodyPr/>
          <a:lstStyle/>
          <a:p>
            <a:fld id="{FBC03BE8-E8BC-D848-94E9-C2286226E0F7}" type="datetime1">
              <a:rPr lang="en-US" smtClean="0"/>
              <a:t>2/21/2025</a:t>
            </a:fld>
            <a:endParaRPr lang="en-US"/>
          </a:p>
        </p:txBody>
      </p:sp>
      <p:sp>
        <p:nvSpPr>
          <p:cNvPr id="4" name="Footer Placeholder 3">
            <a:extLst>
              <a:ext uri="{FF2B5EF4-FFF2-40B4-BE49-F238E27FC236}">
                <a16:creationId xmlns:a16="http://schemas.microsoft.com/office/drawing/2014/main" id="{FDF3E2FE-876B-2D36-F377-E450ACBCBF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C4D1AA-8840-8193-DAC6-FFAFBBC558B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92865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78001-7F66-BFB8-6F96-456EA9CBD0CD}"/>
              </a:ext>
            </a:extLst>
          </p:cNvPr>
          <p:cNvSpPr>
            <a:spLocks noGrp="1"/>
          </p:cNvSpPr>
          <p:nvPr>
            <p:ph type="dt" sz="half" idx="10"/>
          </p:nvPr>
        </p:nvSpPr>
        <p:spPr/>
        <p:txBody>
          <a:bodyPr/>
          <a:lstStyle/>
          <a:p>
            <a:fld id="{33C821C3-B1F9-BE48-A2A0-717C90871058}" type="datetime1">
              <a:rPr lang="en-US" smtClean="0"/>
              <a:t>2/21/2025</a:t>
            </a:fld>
            <a:endParaRPr lang="en-US"/>
          </a:p>
        </p:txBody>
      </p:sp>
      <p:sp>
        <p:nvSpPr>
          <p:cNvPr id="3" name="Footer Placeholder 2">
            <a:extLst>
              <a:ext uri="{FF2B5EF4-FFF2-40B4-BE49-F238E27FC236}">
                <a16:creationId xmlns:a16="http://schemas.microsoft.com/office/drawing/2014/main" id="{46690D48-5F13-B3B0-F478-280EECDE7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B3AC6C-1B64-8013-2FC5-0F5D5768E5F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7800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CAD5F-1D6E-280D-D767-EC175EE8CD9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837B286-E586-78B9-4A62-C7F136BC4B0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953671-D161-7E8B-DE0F-456E44FE30A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1C3E6CE-E9DD-D3E4-F9AD-B32717F2B8DC}"/>
              </a:ext>
            </a:extLst>
          </p:cNvPr>
          <p:cNvSpPr>
            <a:spLocks noGrp="1"/>
          </p:cNvSpPr>
          <p:nvPr>
            <p:ph type="dt" sz="half" idx="10"/>
          </p:nvPr>
        </p:nvSpPr>
        <p:spPr/>
        <p:txBody>
          <a:bodyPr/>
          <a:lstStyle/>
          <a:p>
            <a:fld id="{57D8190D-C9A6-2048-8A92-C26387B2ABC1}" type="datetime1">
              <a:rPr lang="en-US" smtClean="0"/>
              <a:t>2/21/2025</a:t>
            </a:fld>
            <a:endParaRPr lang="en-US"/>
          </a:p>
        </p:txBody>
      </p:sp>
      <p:sp>
        <p:nvSpPr>
          <p:cNvPr id="6" name="Footer Placeholder 5">
            <a:extLst>
              <a:ext uri="{FF2B5EF4-FFF2-40B4-BE49-F238E27FC236}">
                <a16:creationId xmlns:a16="http://schemas.microsoft.com/office/drawing/2014/main" id="{0047F2BC-54E0-5647-5324-80A7B43CF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57CFB-D16F-107D-ED8A-A1C33B9C4DB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5586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AEF4-949E-E996-5654-C9FD49A5478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86B8EBB-B25F-780F-E137-5A29112DA9E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5D1BF47-B725-B610-D761-CCADE3DE26B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2F9AC73-C732-1985-7173-8382E55AFB7C}"/>
              </a:ext>
            </a:extLst>
          </p:cNvPr>
          <p:cNvSpPr>
            <a:spLocks noGrp="1"/>
          </p:cNvSpPr>
          <p:nvPr>
            <p:ph type="dt" sz="half" idx="10"/>
          </p:nvPr>
        </p:nvSpPr>
        <p:spPr/>
        <p:txBody>
          <a:bodyPr/>
          <a:lstStyle/>
          <a:p>
            <a:fld id="{F412ACB6-661E-B34C-9E20-A48269BE6D31}" type="datetime1">
              <a:rPr lang="en-US" smtClean="0"/>
              <a:t>2/21/2025</a:t>
            </a:fld>
            <a:endParaRPr lang="en-US"/>
          </a:p>
        </p:txBody>
      </p:sp>
      <p:sp>
        <p:nvSpPr>
          <p:cNvPr id="6" name="Footer Placeholder 5">
            <a:extLst>
              <a:ext uri="{FF2B5EF4-FFF2-40B4-BE49-F238E27FC236}">
                <a16:creationId xmlns:a16="http://schemas.microsoft.com/office/drawing/2014/main" id="{258A6D03-7400-909B-B111-C978DB2F7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0BB4C-16EC-A14F-DD2F-2760E52ED59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6508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C7557-F92E-1B8F-7408-49E68D706E8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8A027C-873B-9AFC-C7B9-BD9CEE74229E}"/>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5B5F7-FA75-C5E5-3281-0F2AD7FF0C2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DA4DF87-2BF9-CB48-A858-97A71B33FC33}" type="datetime1">
              <a:rPr lang="en-US" smtClean="0"/>
              <a:t>2/21/2025</a:t>
            </a:fld>
            <a:endParaRPr lang="en-US"/>
          </a:p>
        </p:txBody>
      </p:sp>
      <p:sp>
        <p:nvSpPr>
          <p:cNvPr id="5" name="Footer Placeholder 4">
            <a:extLst>
              <a:ext uri="{FF2B5EF4-FFF2-40B4-BE49-F238E27FC236}">
                <a16:creationId xmlns:a16="http://schemas.microsoft.com/office/drawing/2014/main" id="{699AFE1B-C12D-629C-AEBC-F6AF7A056A4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AB3630-D1FB-BE47-7D20-EDE9E277D6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5853813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eatrightpro.org/-/media/files/eatrightpro/acend/program-directors/application-process-for-program-directors/applicant-information-handout.pdf"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hyperlink" Target="mailto:education@eatright.org" TargetMode="External"/><Relationship Id="rId2" Type="http://schemas.openxmlformats.org/officeDocument/2006/relationships/hyperlink" Target="mailto:dicasinfo@dicas.org"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icas.liaisoncas.com/applicant-ux/#/logi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0652" y="0"/>
            <a:ext cx="12426696" cy="10287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540" y="0"/>
            <a:ext cx="11932920" cy="10287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2C92EF-B6E8-0007-03C1-5F1E257A6189}"/>
              </a:ext>
            </a:extLst>
          </p:cNvPr>
          <p:cNvSpPr>
            <a:spLocks noGrp="1"/>
          </p:cNvSpPr>
          <p:nvPr>
            <p:ph type="ctrTitle"/>
          </p:nvPr>
        </p:nvSpPr>
        <p:spPr>
          <a:xfrm>
            <a:off x="3833446" y="2162907"/>
            <a:ext cx="10621107" cy="5961186"/>
          </a:xfrm>
        </p:spPr>
        <p:txBody>
          <a:bodyPr vert="horz" lIns="91440" tIns="45720" rIns="91440" bIns="45720" rtlCol="0" anchor="ctr">
            <a:normAutofit fontScale="90000"/>
          </a:bodyPr>
          <a:lstStyle/>
          <a:p>
            <a:pPr defTabSz="914400"/>
            <a:br>
              <a:rPr lang="en-US" sz="6900" dirty="0">
                <a:solidFill>
                  <a:schemeClr val="bg1">
                    <a:lumMod val="95000"/>
                    <a:lumOff val="5000"/>
                  </a:schemeClr>
                </a:solidFill>
              </a:rPr>
            </a:br>
            <a:r>
              <a:rPr lang="en-US" sz="6900" dirty="0">
                <a:solidFill>
                  <a:schemeClr val="bg1">
                    <a:lumMod val="95000"/>
                    <a:lumOff val="5000"/>
                  </a:schemeClr>
                </a:solidFill>
              </a:rPr>
              <a:t>A Guide to DICAS:</a:t>
            </a:r>
            <a:br>
              <a:rPr lang="en-US" sz="6900" dirty="0">
                <a:solidFill>
                  <a:schemeClr val="bg1">
                    <a:lumMod val="95000"/>
                    <a:lumOff val="5000"/>
                  </a:schemeClr>
                </a:solidFill>
              </a:rPr>
            </a:br>
            <a:r>
              <a:rPr lang="en-US" sz="6900" dirty="0">
                <a:solidFill>
                  <a:schemeClr val="bg1">
                    <a:lumMod val="95000"/>
                    <a:lumOff val="5000"/>
                  </a:schemeClr>
                </a:solidFill>
              </a:rPr>
              <a:t>Dietetics Inclusive Centralized Application Service – Overview for DPD Applicants</a:t>
            </a:r>
            <a:br>
              <a:rPr lang="en-US" sz="6900" dirty="0">
                <a:solidFill>
                  <a:schemeClr val="bg1">
                    <a:lumMod val="95000"/>
                    <a:lumOff val="5000"/>
                  </a:schemeClr>
                </a:solidFill>
              </a:rPr>
            </a:br>
            <a:endParaRPr lang="en-US" sz="6900" dirty="0">
              <a:solidFill>
                <a:schemeClr val="bg1">
                  <a:lumMod val="95000"/>
                  <a:lumOff val="5000"/>
                </a:schemeClr>
              </a:solidFill>
            </a:endParaRPr>
          </a:p>
        </p:txBody>
      </p:sp>
      <p:sp>
        <p:nvSpPr>
          <p:cNvPr id="3" name="Slide Number Placeholder 2">
            <a:extLst>
              <a:ext uri="{FF2B5EF4-FFF2-40B4-BE49-F238E27FC236}">
                <a16:creationId xmlns:a16="http://schemas.microsoft.com/office/drawing/2014/main" id="{6E6243EA-C76A-4536-AADB-E980438EFAE9}"/>
              </a:ext>
            </a:extLst>
          </p:cNvPr>
          <p:cNvSpPr>
            <a:spLocks noGrp="1"/>
          </p:cNvSpPr>
          <p:nvPr>
            <p:ph type="sldNum" sz="quarter" idx="12"/>
          </p:nvPr>
        </p:nvSpPr>
        <p:spPr/>
        <p:txBody>
          <a:bodyPr/>
          <a:lstStyle/>
          <a:p>
            <a:fld id="{B6F15528-21DE-4FAA-801E-634DDDAF4B2B}" type="slidenum">
              <a:rPr lang="en-US" smtClean="0"/>
              <a:t>1</a:t>
            </a:fld>
            <a:endParaRPr lang="en-US"/>
          </a:p>
        </p:txBody>
      </p:sp>
    </p:spTree>
    <p:extLst>
      <p:ext uri="{BB962C8B-B14F-4D97-AF65-F5344CB8AC3E}">
        <p14:creationId xmlns:p14="http://schemas.microsoft.com/office/powerpoint/2010/main" val="33590098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43F408-0237-CFFF-BB05-3217A741E4B1}"/>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AFE25-963B-1E14-B925-60301AF70FE0}"/>
              </a:ext>
            </a:extLst>
          </p:cNvPr>
          <p:cNvSpPr>
            <a:spLocks noGrp="1"/>
          </p:cNvSpPr>
          <p:nvPr>
            <p:ph type="title"/>
          </p:nvPr>
        </p:nvSpPr>
        <p:spPr>
          <a:xfrm>
            <a:off x="946404" y="960120"/>
            <a:ext cx="7228332" cy="2221992"/>
          </a:xfrm>
        </p:spPr>
        <p:txBody>
          <a:bodyPr anchor="b">
            <a:normAutofit/>
          </a:bodyPr>
          <a:lstStyle/>
          <a:p>
            <a:r>
              <a:rPr lang="en-US" sz="7500" dirty="0"/>
              <a:t>Academic History</a:t>
            </a:r>
          </a:p>
        </p:txBody>
      </p:sp>
      <p:sp>
        <p:nvSpPr>
          <p:cNvPr id="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EAEA34-6066-F7A5-58B5-A80A1D58A006}"/>
              </a:ext>
            </a:extLst>
          </p:cNvPr>
          <p:cNvSpPr>
            <a:spLocks noGrp="1"/>
          </p:cNvSpPr>
          <p:nvPr>
            <p:ph idx="1"/>
          </p:nvPr>
        </p:nvSpPr>
        <p:spPr>
          <a:xfrm>
            <a:off x="840079" y="3991356"/>
            <a:ext cx="6687772" cy="5321808"/>
          </a:xfrm>
        </p:spPr>
        <p:txBody>
          <a:bodyPr anchor="t">
            <a:normAutofit/>
          </a:bodyPr>
          <a:lstStyle/>
          <a:p>
            <a:r>
              <a:rPr lang="en-US" sz="3600" dirty="0"/>
              <a:t>You must submit an official transcript for every college you previously attended</a:t>
            </a:r>
          </a:p>
          <a:p>
            <a:r>
              <a:rPr lang="en-US" sz="3600" dirty="0"/>
              <a:t>You can order each official transcript directly through DICAS</a:t>
            </a:r>
          </a:p>
          <a:p>
            <a:endParaRPr lang="en-US" sz="3200" dirty="0"/>
          </a:p>
        </p:txBody>
      </p:sp>
      <p:sp>
        <p:nvSpPr>
          <p:cNvPr id="4" name="Slide Number Placeholder 3">
            <a:extLst>
              <a:ext uri="{FF2B5EF4-FFF2-40B4-BE49-F238E27FC236}">
                <a16:creationId xmlns:a16="http://schemas.microsoft.com/office/drawing/2014/main" id="{D5EF2D6C-B9A8-1BC6-E010-5864375FACB0}"/>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10</a:t>
            </a:fld>
            <a:endParaRPr lang="en-US"/>
          </a:p>
        </p:txBody>
      </p:sp>
      <p:grpSp>
        <p:nvGrpSpPr>
          <p:cNvPr id="16" name="Group 15">
            <a:extLst>
              <a:ext uri="{FF2B5EF4-FFF2-40B4-BE49-F238E27FC236}">
                <a16:creationId xmlns:a16="http://schemas.microsoft.com/office/drawing/2014/main" id="{D8B738A8-4028-D23E-5333-2758C6DA1866}"/>
              </a:ext>
            </a:extLst>
          </p:cNvPr>
          <p:cNvGrpSpPr/>
          <p:nvPr/>
        </p:nvGrpSpPr>
        <p:grpSpPr>
          <a:xfrm>
            <a:off x="7697973" y="3429878"/>
            <a:ext cx="9724714" cy="5897002"/>
            <a:chOff x="7697973" y="3429878"/>
            <a:chExt cx="9724714" cy="5897002"/>
          </a:xfrm>
        </p:grpSpPr>
        <p:pic>
          <p:nvPicPr>
            <p:cNvPr id="14" name="Picture 13" descr="A screenshot of a computer&#10;&#10;AI-generated content may be incorrect.">
              <a:extLst>
                <a:ext uri="{FF2B5EF4-FFF2-40B4-BE49-F238E27FC236}">
                  <a16:creationId xmlns:a16="http://schemas.microsoft.com/office/drawing/2014/main" id="{7EB0EAC5-BF2C-9F1B-790D-D5E2FBE7D3AE}"/>
                </a:ext>
              </a:extLst>
            </p:cNvPr>
            <p:cNvPicPr>
              <a:picLocks noChangeAspect="1"/>
            </p:cNvPicPr>
            <p:nvPr/>
          </p:nvPicPr>
          <p:blipFill>
            <a:blip r:embed="rId2">
              <a:extLst>
                <a:ext uri="{28A0092B-C50C-407E-A947-70E740481C1C}">
                  <a14:useLocalDpi xmlns:a14="http://schemas.microsoft.com/office/drawing/2010/main" val="0"/>
                </a:ext>
              </a:extLst>
            </a:blip>
            <a:srcRect l="3185" t="18568" r="3815" b="4317"/>
            <a:stretch/>
          </p:blipFill>
          <p:spPr>
            <a:xfrm>
              <a:off x="7697973" y="3429878"/>
              <a:ext cx="9724714" cy="5897002"/>
            </a:xfrm>
            <a:prstGeom prst="rect">
              <a:avLst/>
            </a:prstGeom>
            <a:ln>
              <a:solidFill>
                <a:srgbClr val="000000"/>
              </a:solidFill>
            </a:ln>
          </p:spPr>
        </p:pic>
        <p:sp>
          <p:nvSpPr>
            <p:cNvPr id="15" name="TextBox 14">
              <a:extLst>
                <a:ext uri="{FF2B5EF4-FFF2-40B4-BE49-F238E27FC236}">
                  <a16:creationId xmlns:a16="http://schemas.microsoft.com/office/drawing/2014/main" id="{50C2B6EC-0DE0-B975-1586-BE4D0D46AB38}"/>
                </a:ext>
              </a:extLst>
            </p:cNvPr>
            <p:cNvSpPr txBox="1"/>
            <p:nvPr/>
          </p:nvSpPr>
          <p:spPr>
            <a:xfrm>
              <a:off x="9691631" y="7195317"/>
              <a:ext cx="685747" cy="375063"/>
            </a:xfrm>
            <a:prstGeom prst="rect">
              <a:avLst/>
            </a:prstGeom>
            <a:solidFill>
              <a:schemeClr val="bg2"/>
            </a:solidFill>
          </p:spPr>
          <p:txBody>
            <a:bodyPr wrap="square" rtlCol="0">
              <a:spAutoFit/>
            </a:bodyPr>
            <a:lstStyle/>
            <a:p>
              <a:r>
                <a:rPr lang="en-US" dirty="0"/>
                <a:t>XXX    </a:t>
              </a:r>
            </a:p>
          </p:txBody>
        </p:sp>
      </p:grpSp>
      <p:sp>
        <p:nvSpPr>
          <p:cNvPr id="17" name="Oval 16">
            <a:extLst>
              <a:ext uri="{FF2B5EF4-FFF2-40B4-BE49-F238E27FC236}">
                <a16:creationId xmlns:a16="http://schemas.microsoft.com/office/drawing/2014/main" id="{691DC5E3-0011-4D2F-2089-6D412A3FD38E}"/>
              </a:ext>
            </a:extLst>
          </p:cNvPr>
          <p:cNvSpPr/>
          <p:nvPr/>
        </p:nvSpPr>
        <p:spPr>
          <a:xfrm>
            <a:off x="15013172" y="8484781"/>
            <a:ext cx="786809" cy="574159"/>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56430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BA5DB2-313C-2F0D-395D-D275D7D91535}"/>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C1D0BA-46B4-EB8B-0685-51E1763A5878}"/>
              </a:ext>
            </a:extLst>
          </p:cNvPr>
          <p:cNvSpPr>
            <a:spLocks noGrp="1"/>
          </p:cNvSpPr>
          <p:nvPr>
            <p:ph type="title"/>
          </p:nvPr>
        </p:nvSpPr>
        <p:spPr>
          <a:xfrm>
            <a:off x="946404" y="960120"/>
            <a:ext cx="7228332" cy="2221992"/>
          </a:xfrm>
        </p:spPr>
        <p:txBody>
          <a:bodyPr anchor="b">
            <a:normAutofit/>
          </a:bodyPr>
          <a:lstStyle/>
          <a:p>
            <a:r>
              <a:rPr lang="en-US" sz="7500" dirty="0"/>
              <a:t>Academic History</a:t>
            </a:r>
          </a:p>
        </p:txBody>
      </p:sp>
      <p:sp>
        <p:nvSpPr>
          <p:cNvPr id="2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1B5A87-8E79-5529-CD61-12AD40935DBD}"/>
              </a:ext>
            </a:extLst>
          </p:cNvPr>
          <p:cNvSpPr>
            <a:spLocks noGrp="1"/>
          </p:cNvSpPr>
          <p:nvPr>
            <p:ph idx="1"/>
          </p:nvPr>
        </p:nvSpPr>
        <p:spPr>
          <a:xfrm>
            <a:off x="946404" y="3991356"/>
            <a:ext cx="7228332" cy="5321808"/>
          </a:xfrm>
        </p:spPr>
        <p:txBody>
          <a:bodyPr anchor="t">
            <a:normAutofit/>
          </a:bodyPr>
          <a:lstStyle/>
          <a:p>
            <a:r>
              <a:rPr lang="en-US" sz="3300" dirty="0"/>
              <a:t>Confirm with your school whether they participate in the National Student Clearinghouse or Parchment e-transcript services</a:t>
            </a:r>
          </a:p>
          <a:p>
            <a:r>
              <a:rPr lang="en-US" sz="3300" dirty="0"/>
              <a:t>If they participate in either of these services, use Option 1 to order an electronic transcript</a:t>
            </a:r>
          </a:p>
          <a:p>
            <a:r>
              <a:rPr lang="en-US" sz="3300" dirty="0"/>
              <a:t>If they do not participate in either of these services, use Option 2 to order a paper transcript</a:t>
            </a:r>
          </a:p>
          <a:p>
            <a:endParaRPr lang="en-US" sz="3300" dirty="0"/>
          </a:p>
        </p:txBody>
      </p:sp>
      <p:pic>
        <p:nvPicPr>
          <p:cNvPr id="6" name="Picture 5" descr="A screenshot of a computer&#10;&#10;AI-generated content may be incorrect.">
            <a:extLst>
              <a:ext uri="{FF2B5EF4-FFF2-40B4-BE49-F238E27FC236}">
                <a16:creationId xmlns:a16="http://schemas.microsoft.com/office/drawing/2014/main" id="{9318D3C2-19C5-037D-FA50-F170CA7CE1F0}"/>
              </a:ext>
            </a:extLst>
          </p:cNvPr>
          <p:cNvPicPr>
            <a:picLocks noChangeAspect="1"/>
          </p:cNvPicPr>
          <p:nvPr/>
        </p:nvPicPr>
        <p:blipFill>
          <a:blip r:embed="rId2">
            <a:extLst>
              <a:ext uri="{28A0092B-C50C-407E-A947-70E740481C1C}">
                <a14:useLocalDpi xmlns:a14="http://schemas.microsoft.com/office/drawing/2010/main" val="0"/>
              </a:ext>
            </a:extLst>
          </a:blip>
          <a:srcRect l="7985" t="17299" r="3741" b="9083"/>
          <a:stretch/>
        </p:blipFill>
        <p:spPr>
          <a:xfrm>
            <a:off x="8753142" y="3340353"/>
            <a:ext cx="8956452" cy="5471268"/>
          </a:xfrm>
          <a:prstGeom prst="rect">
            <a:avLst/>
          </a:prstGeom>
        </p:spPr>
      </p:pic>
      <p:sp>
        <p:nvSpPr>
          <p:cNvPr id="4" name="Slide Number Placeholder 3">
            <a:extLst>
              <a:ext uri="{FF2B5EF4-FFF2-40B4-BE49-F238E27FC236}">
                <a16:creationId xmlns:a16="http://schemas.microsoft.com/office/drawing/2014/main" id="{AFF4F27F-5AF7-8DF3-0D1E-B69D7FD24560}"/>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11</a:t>
            </a:fld>
            <a:endParaRPr lang="en-US"/>
          </a:p>
        </p:txBody>
      </p:sp>
    </p:spTree>
    <p:extLst>
      <p:ext uri="{BB962C8B-B14F-4D97-AF65-F5344CB8AC3E}">
        <p14:creationId xmlns:p14="http://schemas.microsoft.com/office/powerpoint/2010/main" val="4134529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C80AB-C128-A356-88BD-DF43D51F0A30}"/>
              </a:ext>
            </a:extLst>
          </p:cNvPr>
          <p:cNvSpPr>
            <a:spLocks noGrp="1"/>
          </p:cNvSpPr>
          <p:nvPr>
            <p:ph type="title"/>
          </p:nvPr>
        </p:nvSpPr>
        <p:spPr>
          <a:xfrm>
            <a:off x="946404" y="960120"/>
            <a:ext cx="7228332" cy="2221992"/>
          </a:xfrm>
        </p:spPr>
        <p:txBody>
          <a:bodyPr anchor="b">
            <a:normAutofit/>
          </a:bodyPr>
          <a:lstStyle/>
          <a:p>
            <a:r>
              <a:rPr lang="en-US" sz="7500"/>
              <a:t>Academic History</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23135D-CA2A-CD63-6358-5E036E968195}"/>
              </a:ext>
            </a:extLst>
          </p:cNvPr>
          <p:cNvSpPr>
            <a:spLocks noGrp="1"/>
          </p:cNvSpPr>
          <p:nvPr>
            <p:ph idx="1"/>
          </p:nvPr>
        </p:nvSpPr>
        <p:spPr>
          <a:xfrm>
            <a:off x="946404" y="3778706"/>
            <a:ext cx="7984945" cy="6303508"/>
          </a:xfrm>
        </p:spPr>
        <p:txBody>
          <a:bodyPr anchor="t">
            <a:normAutofit/>
          </a:bodyPr>
          <a:lstStyle/>
          <a:p>
            <a:r>
              <a:rPr lang="en-US" sz="3300" dirty="0"/>
              <a:t>Entering coursework takes a few steps and can be time consuming so plan accordingly</a:t>
            </a:r>
            <a:endParaRPr lang="en-US" sz="3300" strike="sngStrike" dirty="0"/>
          </a:p>
          <a:p>
            <a:r>
              <a:rPr lang="en-US" sz="3300" dirty="0"/>
              <a:t>If you get stuck, you can watch the video located in the bottom left corner of the Coursework Entry screen</a:t>
            </a:r>
          </a:p>
          <a:p>
            <a:r>
              <a:rPr lang="en-US" sz="3300" dirty="0"/>
              <a:t>Coursework needs to be reviewed for special conditions (labs, AP courses, DPD classification) before it is complete</a:t>
            </a:r>
          </a:p>
          <a:p>
            <a:r>
              <a:rPr lang="en-US" sz="3300" dirty="0"/>
              <a:t>If you are entering DPD coursework, you must enter all future and planned coursework related to your DPD</a:t>
            </a:r>
          </a:p>
          <a:p>
            <a:endParaRPr lang="en-US" sz="3300" dirty="0"/>
          </a:p>
        </p:txBody>
      </p:sp>
      <p:pic>
        <p:nvPicPr>
          <p:cNvPr id="5" name="Picture 4" descr="A screenshot of a computer&#10;&#10;Description automatically generated">
            <a:extLst>
              <a:ext uri="{FF2B5EF4-FFF2-40B4-BE49-F238E27FC236}">
                <a16:creationId xmlns:a16="http://schemas.microsoft.com/office/drawing/2014/main" id="{50B73FEF-2842-959F-D61C-5395D2C63AA0}"/>
              </a:ext>
            </a:extLst>
          </p:cNvPr>
          <p:cNvPicPr>
            <a:picLocks noChangeAspect="1"/>
          </p:cNvPicPr>
          <p:nvPr/>
        </p:nvPicPr>
        <p:blipFill>
          <a:blip r:embed="rId2">
            <a:extLst>
              <a:ext uri="{28A0092B-C50C-407E-A947-70E740481C1C}">
                <a14:useLocalDpi xmlns:a14="http://schemas.microsoft.com/office/drawing/2010/main" val="0"/>
              </a:ext>
            </a:extLst>
          </a:blip>
          <a:srcRect l="5455" t="38449" r="22533" b="6205"/>
          <a:stretch/>
        </p:blipFill>
        <p:spPr>
          <a:xfrm>
            <a:off x="9356653" y="3780461"/>
            <a:ext cx="8418786" cy="532180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BE497B29-97CB-B985-DD8B-335F2A052C78}"/>
              </a:ext>
            </a:extLst>
          </p:cNvPr>
          <p:cNvSpPr>
            <a:spLocks noGrp="1"/>
          </p:cNvSpPr>
          <p:nvPr>
            <p:ph type="sldNum" sz="quarter" idx="12"/>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1802793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7664C-4E0F-1335-8376-118858440487}"/>
              </a:ext>
            </a:extLst>
          </p:cNvPr>
          <p:cNvSpPr>
            <a:spLocks noGrp="1"/>
          </p:cNvSpPr>
          <p:nvPr>
            <p:ph type="title"/>
          </p:nvPr>
        </p:nvSpPr>
        <p:spPr>
          <a:xfrm>
            <a:off x="946404" y="960120"/>
            <a:ext cx="7228332" cy="2221992"/>
          </a:xfrm>
        </p:spPr>
        <p:txBody>
          <a:bodyPr anchor="b">
            <a:normAutofit/>
          </a:bodyPr>
          <a:lstStyle/>
          <a:p>
            <a:r>
              <a:rPr lang="en-US" sz="7500"/>
              <a:t>Supporting Information</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24AC82-E6B7-8A05-CBF0-E963F0C100C7}"/>
              </a:ext>
            </a:extLst>
          </p:cNvPr>
          <p:cNvSpPr>
            <a:spLocks noGrp="1"/>
          </p:cNvSpPr>
          <p:nvPr>
            <p:ph idx="1"/>
          </p:nvPr>
        </p:nvSpPr>
        <p:spPr>
          <a:xfrm>
            <a:off x="946403" y="3886852"/>
            <a:ext cx="6797327" cy="6195362"/>
          </a:xfrm>
        </p:spPr>
        <p:txBody>
          <a:bodyPr anchor="t">
            <a:normAutofit lnSpcReduction="10000"/>
          </a:bodyPr>
          <a:lstStyle/>
          <a:p>
            <a:r>
              <a:rPr lang="en-US" sz="3200" dirty="0"/>
              <a:t>This section of the application asks for information related to your:</a:t>
            </a:r>
          </a:p>
          <a:p>
            <a:pPr lvl="1"/>
            <a:r>
              <a:rPr lang="en-US" sz="3200" dirty="0"/>
              <a:t>Achievements</a:t>
            </a:r>
          </a:p>
          <a:p>
            <a:pPr lvl="1"/>
            <a:r>
              <a:rPr lang="en-US" sz="3200" dirty="0"/>
              <a:t>Experiences</a:t>
            </a:r>
          </a:p>
          <a:p>
            <a:pPr lvl="1"/>
            <a:r>
              <a:rPr lang="en-US" sz="3200" dirty="0"/>
              <a:t>Memberships</a:t>
            </a:r>
          </a:p>
          <a:p>
            <a:pPr lvl="1"/>
            <a:r>
              <a:rPr lang="en-US" sz="3200" dirty="0"/>
              <a:t>Licenses and certifications</a:t>
            </a:r>
          </a:p>
          <a:p>
            <a:pPr lvl="1"/>
            <a:r>
              <a:rPr lang="en-US" sz="3200" dirty="0"/>
              <a:t>Documents (e.g. CV/Resume, DPD Course List Form obtained from DPD Director)</a:t>
            </a:r>
          </a:p>
          <a:p>
            <a:pPr lvl="1"/>
            <a:r>
              <a:rPr lang="en-US" sz="3200" dirty="0"/>
              <a:t>DPD verification statement (if you indicated that you have one) or Declaration of Intent (if you are still completing a DPD)</a:t>
            </a:r>
          </a:p>
        </p:txBody>
      </p:sp>
      <p:pic>
        <p:nvPicPr>
          <p:cNvPr id="5" name="Picture 4" descr="A screenshot of a computer&#10;&#10;Description automatically generated">
            <a:extLst>
              <a:ext uri="{FF2B5EF4-FFF2-40B4-BE49-F238E27FC236}">
                <a16:creationId xmlns:a16="http://schemas.microsoft.com/office/drawing/2014/main" id="{C049115C-A89B-76A3-2831-967F23CAC6EF}"/>
              </a:ext>
            </a:extLst>
          </p:cNvPr>
          <p:cNvPicPr>
            <a:picLocks noChangeAspect="1"/>
          </p:cNvPicPr>
          <p:nvPr/>
        </p:nvPicPr>
        <p:blipFill>
          <a:blip r:embed="rId2">
            <a:extLst>
              <a:ext uri="{28A0092B-C50C-407E-A947-70E740481C1C}">
                <a14:useLocalDpi xmlns:a14="http://schemas.microsoft.com/office/drawing/2010/main" val="0"/>
              </a:ext>
            </a:extLst>
          </a:blip>
          <a:srcRect l="10893" t="36009" r="16903" b="11189"/>
          <a:stretch/>
        </p:blipFill>
        <p:spPr>
          <a:xfrm>
            <a:off x="8195934" y="2939143"/>
            <a:ext cx="9639863" cy="5798242"/>
          </a:xfrm>
          <a:prstGeom prst="rect">
            <a:avLst/>
          </a:prstGeom>
          <a:ln w="19050">
            <a:solidFill>
              <a:schemeClr val="tx1"/>
            </a:solidFill>
          </a:ln>
        </p:spPr>
      </p:pic>
      <p:sp>
        <p:nvSpPr>
          <p:cNvPr id="4" name="Slide Number Placeholder 3">
            <a:extLst>
              <a:ext uri="{FF2B5EF4-FFF2-40B4-BE49-F238E27FC236}">
                <a16:creationId xmlns:a16="http://schemas.microsoft.com/office/drawing/2014/main" id="{19299797-32C0-9E78-A369-B5C58D699388}"/>
              </a:ext>
            </a:extLst>
          </p:cNvPr>
          <p:cNvSpPr>
            <a:spLocks noGrp="1"/>
          </p:cNvSpPr>
          <p:nvPr>
            <p:ph type="sldNum" sz="quarter" idx="12"/>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351193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14AD11-8753-9017-720F-0952ED57E9B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C964E-BBB3-DCBF-7E4F-3003314FCD19}"/>
              </a:ext>
            </a:extLst>
          </p:cNvPr>
          <p:cNvSpPr>
            <a:spLocks noGrp="1"/>
          </p:cNvSpPr>
          <p:nvPr>
            <p:ph type="title"/>
          </p:nvPr>
        </p:nvSpPr>
        <p:spPr>
          <a:xfrm>
            <a:off x="946404" y="960120"/>
            <a:ext cx="7228332" cy="2221992"/>
          </a:xfrm>
        </p:spPr>
        <p:txBody>
          <a:bodyPr anchor="b">
            <a:normAutofit/>
          </a:bodyPr>
          <a:lstStyle/>
          <a:p>
            <a:r>
              <a:rPr lang="en-US" sz="7500"/>
              <a:t>Program Materials</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B96E33-9398-E9F3-3272-4F47466FBA4E}"/>
              </a:ext>
            </a:extLst>
          </p:cNvPr>
          <p:cNvSpPr>
            <a:spLocks noGrp="1"/>
          </p:cNvSpPr>
          <p:nvPr>
            <p:ph idx="1"/>
          </p:nvPr>
        </p:nvSpPr>
        <p:spPr>
          <a:xfrm>
            <a:off x="946404" y="3991356"/>
            <a:ext cx="7228332" cy="5321808"/>
          </a:xfrm>
        </p:spPr>
        <p:txBody>
          <a:bodyPr anchor="t">
            <a:normAutofit/>
          </a:bodyPr>
          <a:lstStyle/>
          <a:p>
            <a:r>
              <a:rPr lang="en-US" sz="3300" dirty="0"/>
              <a:t>Once you have selected programs of interest, the programs you selected will be found in this section</a:t>
            </a:r>
          </a:p>
          <a:p>
            <a:r>
              <a:rPr lang="en-US" sz="3300" dirty="0"/>
              <a:t>Each program has the option to ask for additional information or documents related to their application process</a:t>
            </a:r>
          </a:p>
          <a:p>
            <a:r>
              <a:rPr lang="en-US" sz="3300" dirty="0"/>
              <a:t>Information about those who will write your letters of recommendation will be collected in this section</a:t>
            </a:r>
          </a:p>
        </p:txBody>
      </p:sp>
      <p:pic>
        <p:nvPicPr>
          <p:cNvPr id="5" name="Picture 4" descr="A screenshot of a computer&#10;&#10;Description automatically generated">
            <a:extLst>
              <a:ext uri="{FF2B5EF4-FFF2-40B4-BE49-F238E27FC236}">
                <a16:creationId xmlns:a16="http://schemas.microsoft.com/office/drawing/2014/main" id="{A136F813-68FC-2E94-3143-E434E8833CCB}"/>
              </a:ext>
            </a:extLst>
          </p:cNvPr>
          <p:cNvPicPr>
            <a:picLocks noChangeAspect="1"/>
          </p:cNvPicPr>
          <p:nvPr/>
        </p:nvPicPr>
        <p:blipFill>
          <a:blip r:embed="rId2">
            <a:extLst>
              <a:ext uri="{28A0092B-C50C-407E-A947-70E740481C1C}">
                <a14:useLocalDpi xmlns:a14="http://schemas.microsoft.com/office/drawing/2010/main" val="0"/>
              </a:ext>
            </a:extLst>
          </a:blip>
          <a:srcRect l="11667" t="35865" r="13572" b="11468"/>
          <a:stretch/>
        </p:blipFill>
        <p:spPr>
          <a:xfrm>
            <a:off x="9153144" y="2971416"/>
            <a:ext cx="8188452" cy="4744616"/>
          </a:xfrm>
          <a:prstGeom prst="rect">
            <a:avLst/>
          </a:prstGeom>
          <a:ln>
            <a:solidFill>
              <a:srgbClr val="000000"/>
            </a:solidFill>
          </a:ln>
        </p:spPr>
      </p:pic>
      <p:sp>
        <p:nvSpPr>
          <p:cNvPr id="4" name="Slide Number Placeholder 3">
            <a:extLst>
              <a:ext uri="{FF2B5EF4-FFF2-40B4-BE49-F238E27FC236}">
                <a16:creationId xmlns:a16="http://schemas.microsoft.com/office/drawing/2014/main" id="{23C11907-BF76-8D79-72B4-BAD143CE3103}"/>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14</a:t>
            </a:fld>
            <a:endParaRPr lang="en-US"/>
          </a:p>
        </p:txBody>
      </p:sp>
    </p:spTree>
    <p:extLst>
      <p:ext uri="{BB962C8B-B14F-4D97-AF65-F5344CB8AC3E}">
        <p14:creationId xmlns:p14="http://schemas.microsoft.com/office/powerpoint/2010/main" val="312162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05C873-A4C7-08EF-1C86-3414F460B2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F0AFA-E9AD-B2AF-57A9-046385C217BC}"/>
              </a:ext>
            </a:extLst>
          </p:cNvPr>
          <p:cNvSpPr>
            <a:spLocks noGrp="1"/>
          </p:cNvSpPr>
          <p:nvPr>
            <p:ph type="title"/>
          </p:nvPr>
        </p:nvSpPr>
        <p:spPr>
          <a:xfrm>
            <a:off x="946404" y="960120"/>
            <a:ext cx="7228332" cy="2221992"/>
          </a:xfrm>
        </p:spPr>
        <p:txBody>
          <a:bodyPr anchor="b">
            <a:normAutofit/>
          </a:bodyPr>
          <a:lstStyle/>
          <a:p>
            <a:r>
              <a:rPr lang="en-US" sz="7500"/>
              <a:t>Submitting Your Application</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B1A4C7-7438-F2B1-00A2-54DC1A2F8429}"/>
              </a:ext>
            </a:extLst>
          </p:cNvPr>
          <p:cNvSpPr>
            <a:spLocks noGrp="1"/>
          </p:cNvSpPr>
          <p:nvPr>
            <p:ph idx="1"/>
          </p:nvPr>
        </p:nvSpPr>
        <p:spPr>
          <a:xfrm>
            <a:off x="946404" y="3991356"/>
            <a:ext cx="7228332" cy="5321808"/>
          </a:xfrm>
        </p:spPr>
        <p:txBody>
          <a:bodyPr anchor="t">
            <a:normAutofit/>
          </a:bodyPr>
          <a:lstStyle/>
          <a:p>
            <a:r>
              <a:rPr lang="en-US" sz="3100" dirty="0">
                <a:latin typeface="Arial"/>
                <a:cs typeface="Arial"/>
              </a:rPr>
              <a:t>You can submit your applications once they are complete</a:t>
            </a:r>
          </a:p>
          <a:p>
            <a:r>
              <a:rPr lang="en-US" sz="3100" dirty="0">
                <a:latin typeface="Arial"/>
                <a:cs typeface="Arial"/>
              </a:rPr>
              <a:t>When you submit, you will pay an application fee to DICAS and possibly to the programs you are applying to, so check each program’s website for payment information</a:t>
            </a:r>
          </a:p>
          <a:p>
            <a:r>
              <a:rPr lang="en-US" sz="3100" dirty="0">
                <a:latin typeface="Arial"/>
                <a:cs typeface="Arial"/>
              </a:rPr>
              <a:t>Applicants may also ask programs for any fee reductions or waivers</a:t>
            </a:r>
          </a:p>
          <a:p>
            <a:pPr marL="685800" lvl="1" indent="0">
              <a:buNone/>
            </a:pPr>
            <a:endParaRPr lang="en-US" sz="3100" dirty="0">
              <a:latin typeface="Arial"/>
              <a:cs typeface="Arial"/>
            </a:endParaRPr>
          </a:p>
          <a:p>
            <a:endParaRPr lang="en-US" sz="3100" dirty="0"/>
          </a:p>
        </p:txBody>
      </p:sp>
      <p:pic>
        <p:nvPicPr>
          <p:cNvPr id="5" name="Picture 4" descr="A screenshot of a computer&#10;&#10;Description automatically generated">
            <a:extLst>
              <a:ext uri="{FF2B5EF4-FFF2-40B4-BE49-F238E27FC236}">
                <a16:creationId xmlns:a16="http://schemas.microsoft.com/office/drawing/2014/main" id="{72E14D92-3754-0809-033F-E992F4C19841}"/>
              </a:ext>
            </a:extLst>
          </p:cNvPr>
          <p:cNvPicPr>
            <a:picLocks noChangeAspect="1"/>
          </p:cNvPicPr>
          <p:nvPr/>
        </p:nvPicPr>
        <p:blipFill>
          <a:blip r:embed="rId2">
            <a:extLst>
              <a:ext uri="{28A0092B-C50C-407E-A947-70E740481C1C}">
                <a14:useLocalDpi xmlns:a14="http://schemas.microsoft.com/office/drawing/2010/main" val="0"/>
              </a:ext>
            </a:extLst>
          </a:blip>
          <a:srcRect l="46266" t="23727" r="15683" b="47251"/>
          <a:stretch/>
        </p:blipFill>
        <p:spPr>
          <a:xfrm>
            <a:off x="9148572" y="2223756"/>
            <a:ext cx="8188452" cy="5839488"/>
          </a:xfrm>
          <a:prstGeom prst="rect">
            <a:avLst/>
          </a:prstGeom>
          <a:ln>
            <a:solidFill>
              <a:srgbClr val="000000"/>
            </a:solidFill>
          </a:ln>
        </p:spPr>
      </p:pic>
      <p:sp>
        <p:nvSpPr>
          <p:cNvPr id="4" name="Slide Number Placeholder 3">
            <a:extLst>
              <a:ext uri="{FF2B5EF4-FFF2-40B4-BE49-F238E27FC236}">
                <a16:creationId xmlns:a16="http://schemas.microsoft.com/office/drawing/2014/main" id="{F1F50259-9651-2604-7819-B55B6FEC199C}"/>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15</a:t>
            </a:fld>
            <a:endParaRPr lang="en-US"/>
          </a:p>
        </p:txBody>
      </p:sp>
    </p:spTree>
    <p:extLst>
      <p:ext uri="{BB962C8B-B14F-4D97-AF65-F5344CB8AC3E}">
        <p14:creationId xmlns:p14="http://schemas.microsoft.com/office/powerpoint/2010/main" val="1245474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3CE3A-3234-B35F-53D8-3D6D38E6B0E0}"/>
              </a:ext>
            </a:extLst>
          </p:cNvPr>
          <p:cNvSpPr>
            <a:spLocks noGrp="1"/>
          </p:cNvSpPr>
          <p:nvPr>
            <p:ph type="title"/>
          </p:nvPr>
        </p:nvSpPr>
        <p:spPr>
          <a:xfrm>
            <a:off x="946404" y="960120"/>
            <a:ext cx="7228332" cy="2221992"/>
          </a:xfrm>
        </p:spPr>
        <p:txBody>
          <a:bodyPr anchor="b">
            <a:normAutofit/>
          </a:bodyPr>
          <a:lstStyle/>
          <a:p>
            <a:r>
              <a:rPr lang="en-US" sz="7500" dirty="0"/>
              <a:t>Submitting Your Application</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1A7F78-BC46-E901-5EED-79FC56FC20A8}"/>
              </a:ext>
            </a:extLst>
          </p:cNvPr>
          <p:cNvSpPr>
            <a:spLocks noGrp="1"/>
          </p:cNvSpPr>
          <p:nvPr>
            <p:ph idx="1"/>
          </p:nvPr>
        </p:nvSpPr>
        <p:spPr>
          <a:xfrm>
            <a:off x="946404" y="3991356"/>
            <a:ext cx="6038351" cy="5321808"/>
          </a:xfrm>
        </p:spPr>
        <p:txBody>
          <a:bodyPr anchor="t">
            <a:normAutofit/>
          </a:bodyPr>
          <a:lstStyle/>
          <a:p>
            <a:r>
              <a:rPr lang="en-US" sz="3300" dirty="0"/>
              <a:t>When you are ready to submit your application, navigate to the Submit Application tab</a:t>
            </a:r>
          </a:p>
          <a:p>
            <a:r>
              <a:rPr lang="en-US" sz="3300" dirty="0"/>
              <a:t>You can submit one application at at time or all at once</a:t>
            </a:r>
          </a:p>
        </p:txBody>
      </p:sp>
      <p:pic>
        <p:nvPicPr>
          <p:cNvPr id="5" name="Picture 4" descr="A screenshot of a computer&#10;&#10;Description automatically generated">
            <a:extLst>
              <a:ext uri="{FF2B5EF4-FFF2-40B4-BE49-F238E27FC236}">
                <a16:creationId xmlns:a16="http://schemas.microsoft.com/office/drawing/2014/main" id="{316E3212-D856-7DE6-066C-F31336AAB464}"/>
              </a:ext>
            </a:extLst>
          </p:cNvPr>
          <p:cNvPicPr>
            <a:picLocks noChangeAspect="1"/>
          </p:cNvPicPr>
          <p:nvPr/>
        </p:nvPicPr>
        <p:blipFill>
          <a:blip r:embed="rId2">
            <a:extLst>
              <a:ext uri="{28A0092B-C50C-407E-A947-70E740481C1C}">
                <a14:useLocalDpi xmlns:a14="http://schemas.microsoft.com/office/drawing/2010/main" val="0"/>
              </a:ext>
            </a:extLst>
          </a:blip>
          <a:srcRect l="11431" t="35686" r="8896" b="7435"/>
          <a:stretch/>
        </p:blipFill>
        <p:spPr>
          <a:xfrm>
            <a:off x="7675136" y="2818083"/>
            <a:ext cx="9355564" cy="5493336"/>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5AFA654D-C05F-BFBD-85A1-C8D1C04BACB9}"/>
              </a:ext>
            </a:extLst>
          </p:cNvPr>
          <p:cNvSpPr>
            <a:spLocks noGrp="1"/>
          </p:cNvSpPr>
          <p:nvPr>
            <p:ph type="sldNum" sz="quarter" idx="12"/>
          </p:nvPr>
        </p:nvSpPr>
        <p:spPr/>
        <p:txBody>
          <a:bodyPr/>
          <a:lstStyle/>
          <a:p>
            <a:fld id="{B6F15528-21DE-4FAA-801E-634DDDAF4B2B}" type="slidenum">
              <a:rPr lang="en-US" smtClean="0"/>
              <a:t>16</a:t>
            </a:fld>
            <a:endParaRPr lang="en-US"/>
          </a:p>
        </p:txBody>
      </p:sp>
    </p:spTree>
    <p:extLst>
      <p:ext uri="{BB962C8B-B14F-4D97-AF65-F5344CB8AC3E}">
        <p14:creationId xmlns:p14="http://schemas.microsoft.com/office/powerpoint/2010/main" val="135252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F6A7CC-5D53-F5F1-4906-852C1F0DAC88}"/>
              </a:ext>
            </a:extLst>
          </p:cNvPr>
          <p:cNvSpPr>
            <a:spLocks noGrp="1"/>
          </p:cNvSpPr>
          <p:nvPr>
            <p:ph type="title"/>
          </p:nvPr>
        </p:nvSpPr>
        <p:spPr>
          <a:xfrm>
            <a:off x="946404" y="960120"/>
            <a:ext cx="7228332" cy="2221992"/>
          </a:xfrm>
        </p:spPr>
        <p:txBody>
          <a:bodyPr anchor="b">
            <a:normAutofit/>
          </a:bodyPr>
          <a:lstStyle/>
          <a:p>
            <a:r>
              <a:rPr lang="en-US" sz="8100" dirty="0"/>
              <a:t>Checking Status</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D3BE1A-1B4E-ACFA-EAFD-85BEBFEBF9B6}"/>
              </a:ext>
            </a:extLst>
          </p:cNvPr>
          <p:cNvSpPr>
            <a:spLocks noGrp="1"/>
          </p:cNvSpPr>
          <p:nvPr>
            <p:ph idx="1"/>
          </p:nvPr>
        </p:nvSpPr>
        <p:spPr>
          <a:xfrm>
            <a:off x="946404" y="3991356"/>
            <a:ext cx="7228332" cy="5321808"/>
          </a:xfrm>
        </p:spPr>
        <p:txBody>
          <a:bodyPr anchor="t">
            <a:normAutofit/>
          </a:bodyPr>
          <a:lstStyle/>
          <a:p>
            <a:r>
              <a:rPr lang="en-US" sz="3300" dirty="0"/>
              <a:t>Once you have submitted your application, use the “Check Status” tab to monitor the status of your application</a:t>
            </a:r>
          </a:p>
          <a:p>
            <a:r>
              <a:rPr lang="en-US" sz="3300" dirty="0"/>
              <a:t>Here you can monitor whether all transcripts, DPD documents, and letters of recommendation have been received</a:t>
            </a:r>
          </a:p>
        </p:txBody>
      </p:sp>
      <p:pic>
        <p:nvPicPr>
          <p:cNvPr id="5" name="Picture 4" descr="A screenshot of a computer&#10;&#10;Description automatically generated">
            <a:extLst>
              <a:ext uri="{FF2B5EF4-FFF2-40B4-BE49-F238E27FC236}">
                <a16:creationId xmlns:a16="http://schemas.microsoft.com/office/drawing/2014/main" id="{759E532D-314C-0CE2-17FF-590236E7D11A}"/>
              </a:ext>
            </a:extLst>
          </p:cNvPr>
          <p:cNvPicPr>
            <a:picLocks noChangeAspect="1"/>
          </p:cNvPicPr>
          <p:nvPr/>
        </p:nvPicPr>
        <p:blipFill>
          <a:blip r:embed="rId2">
            <a:extLst>
              <a:ext uri="{28A0092B-C50C-407E-A947-70E740481C1C}">
                <a14:useLocalDpi xmlns:a14="http://schemas.microsoft.com/office/drawing/2010/main" val="0"/>
              </a:ext>
            </a:extLst>
          </a:blip>
          <a:srcRect l="12261" t="35402" r="10933" b="9873"/>
          <a:stretch/>
        </p:blipFill>
        <p:spPr>
          <a:xfrm>
            <a:off x="8690898" y="3586734"/>
            <a:ext cx="9080939" cy="532180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42454F3A-EDB2-E627-77B4-02080E69D00B}"/>
              </a:ext>
            </a:extLst>
          </p:cNvPr>
          <p:cNvSpPr>
            <a:spLocks noGrp="1"/>
          </p:cNvSpPr>
          <p:nvPr>
            <p:ph type="sldNum" sz="quarter" idx="12"/>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219551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0E0C5E-090C-7643-E194-2114E2A3BF5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AFE49-7A02-9CED-53BD-503009E98EFF}"/>
              </a:ext>
            </a:extLst>
          </p:cNvPr>
          <p:cNvSpPr>
            <a:spLocks noGrp="1"/>
          </p:cNvSpPr>
          <p:nvPr>
            <p:ph type="title"/>
          </p:nvPr>
        </p:nvSpPr>
        <p:spPr>
          <a:xfrm>
            <a:off x="960120" y="493776"/>
            <a:ext cx="10341864" cy="2674620"/>
          </a:xfrm>
        </p:spPr>
        <p:txBody>
          <a:bodyPr anchor="b">
            <a:normAutofit/>
          </a:bodyPr>
          <a:lstStyle/>
          <a:p>
            <a:r>
              <a:rPr lang="en-US" sz="8100"/>
              <a:t>Important Standardized Dates</a:t>
            </a:r>
            <a:endParaRPr lang="en-US" sz="8100" dirty="0"/>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428" y="359359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83CF54-58A7-C3D0-E319-9A1F18967FC3}"/>
              </a:ext>
            </a:extLst>
          </p:cNvPr>
          <p:cNvSpPr>
            <a:spLocks noGrp="1"/>
          </p:cNvSpPr>
          <p:nvPr>
            <p:ph idx="1"/>
          </p:nvPr>
        </p:nvSpPr>
        <p:spPr>
          <a:xfrm>
            <a:off x="960120" y="4059936"/>
            <a:ext cx="8404558" cy="5733288"/>
          </a:xfrm>
        </p:spPr>
        <p:txBody>
          <a:bodyPr>
            <a:normAutofit/>
          </a:bodyPr>
          <a:lstStyle/>
          <a:p>
            <a:pPr marL="457200" indent="-457200">
              <a:buFont typeface="Arial" panose="020B0604020202020204" pitchFamily="34" charset="0"/>
              <a:buChar char="•"/>
            </a:pPr>
            <a:r>
              <a:rPr lang="en-US" sz="3300" dirty="0">
                <a:effectLst/>
                <a:latin typeface="Helvetica" pitchFamily="2" charset="0"/>
              </a:rPr>
              <a:t>The DICAS portal opened on Aug 5, 2024</a:t>
            </a:r>
          </a:p>
          <a:p>
            <a:pPr marL="457200" indent="-457200">
              <a:buFont typeface="Arial" panose="020B0604020202020204" pitchFamily="34" charset="0"/>
              <a:buChar char="•"/>
            </a:pPr>
            <a:r>
              <a:rPr lang="en-US" sz="3300" dirty="0">
                <a:effectLst/>
                <a:latin typeface="Helvetica" pitchFamily="2" charset="0"/>
              </a:rPr>
              <a:t>Application deadlines will vary by program </a:t>
            </a:r>
          </a:p>
          <a:p>
            <a:pPr marL="457200" indent="-457200">
              <a:buFont typeface="Arial" panose="020B0604020202020204" pitchFamily="34" charset="0"/>
              <a:buChar char="•"/>
            </a:pPr>
            <a:r>
              <a:rPr lang="en-US" sz="3300" dirty="0">
                <a:effectLst/>
                <a:latin typeface="Helvetica" pitchFamily="2" charset="0"/>
              </a:rPr>
              <a:t>Regardless of the program’s application deadline, all programs must notify applicants of decision by Nov 1/March 1</a:t>
            </a:r>
          </a:p>
          <a:p>
            <a:pPr marL="457200" indent="-457200">
              <a:buFont typeface="Arial" panose="020B0604020202020204" pitchFamily="34" charset="0"/>
              <a:buChar char="•"/>
            </a:pPr>
            <a:r>
              <a:rPr lang="en-US" sz="3300" dirty="0">
                <a:effectLst/>
                <a:latin typeface="Helvetica" pitchFamily="2" charset="0"/>
              </a:rPr>
              <a:t>Applicants have until Nov 15/March 15 to respond to a program’s decision and pay any required deposit</a:t>
            </a:r>
          </a:p>
          <a:p>
            <a:pPr marL="457200" indent="-457200">
              <a:buFont typeface="Arial" panose="020B0604020202020204" pitchFamily="34" charset="0"/>
              <a:buChar char="•"/>
            </a:pPr>
            <a:r>
              <a:rPr lang="en-US" sz="3300" dirty="0">
                <a:effectLst/>
                <a:latin typeface="Helvetica" pitchFamily="2" charset="0"/>
              </a:rPr>
              <a:t>Some programs may use a waitlist</a:t>
            </a:r>
          </a:p>
        </p:txBody>
      </p:sp>
      <p:pic>
        <p:nvPicPr>
          <p:cNvPr id="6" name="object 3">
            <a:extLst>
              <a:ext uri="{FF2B5EF4-FFF2-40B4-BE49-F238E27FC236}">
                <a16:creationId xmlns:a16="http://schemas.microsoft.com/office/drawing/2014/main" id="{38D38551-14FD-7799-4343-70A0F0C11297}"/>
              </a:ext>
            </a:extLst>
          </p:cNvPr>
          <p:cNvPicPr/>
          <p:nvPr/>
        </p:nvPicPr>
        <p:blipFill>
          <a:blip r:embed="rId2" cstate="print"/>
          <a:srcRect r="12999"/>
          <a:stretch/>
        </p:blipFill>
        <p:spPr>
          <a:xfrm>
            <a:off x="9661779" y="2417886"/>
            <a:ext cx="8108442" cy="6112450"/>
          </a:xfrm>
          <a:prstGeom prst="rect">
            <a:avLst/>
          </a:prstGeom>
        </p:spPr>
      </p:pic>
      <p:sp>
        <p:nvSpPr>
          <p:cNvPr id="4" name="Slide Number Placeholder 3">
            <a:extLst>
              <a:ext uri="{FF2B5EF4-FFF2-40B4-BE49-F238E27FC236}">
                <a16:creationId xmlns:a16="http://schemas.microsoft.com/office/drawing/2014/main" id="{7BF3DCAC-10C5-F934-6B0C-07202041AFB3}"/>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18</a:t>
            </a:fld>
            <a:endParaRPr lang="en-US"/>
          </a:p>
        </p:txBody>
      </p:sp>
      <p:sp>
        <p:nvSpPr>
          <p:cNvPr id="7" name="object 4">
            <a:extLst>
              <a:ext uri="{FF2B5EF4-FFF2-40B4-BE49-F238E27FC236}">
                <a16:creationId xmlns:a16="http://schemas.microsoft.com/office/drawing/2014/main" id="{50204B6D-8248-AF40-BD15-BDAAACA44F21}"/>
              </a:ext>
            </a:extLst>
          </p:cNvPr>
          <p:cNvSpPr txBox="1"/>
          <p:nvPr/>
        </p:nvSpPr>
        <p:spPr>
          <a:xfrm>
            <a:off x="11887200" y="8597696"/>
            <a:ext cx="4749800" cy="289823"/>
          </a:xfrm>
          <a:prstGeom prst="rect">
            <a:avLst/>
          </a:prstGeom>
        </p:spPr>
        <p:txBody>
          <a:bodyPr vert="horz" wrap="square" lIns="0" tIns="12700" rIns="0" bIns="0" rtlCol="0">
            <a:spAutoFit/>
          </a:bodyPr>
          <a:lstStyle/>
          <a:p>
            <a:pPr marL="12700">
              <a:lnSpc>
                <a:spcPct val="100000"/>
              </a:lnSpc>
              <a:spcBef>
                <a:spcPts val="100"/>
              </a:spcBef>
            </a:pPr>
            <a:r>
              <a:rPr sz="1800" spc="-114" dirty="0">
                <a:latin typeface="Arial"/>
                <a:cs typeface="Arial"/>
              </a:rPr>
              <a:t>Source:</a:t>
            </a:r>
            <a:r>
              <a:rPr sz="1800" spc="-55" dirty="0">
                <a:latin typeface="Arial"/>
                <a:cs typeface="Arial"/>
              </a:rPr>
              <a:t> </a:t>
            </a:r>
            <a:r>
              <a:rPr lang="en-US" sz="1800" u="sng" spc="-25" dirty="0">
                <a:solidFill>
                  <a:srgbClr val="0000FF"/>
                </a:solidFill>
                <a:uFill>
                  <a:solidFill>
                    <a:srgbClr val="0000FF"/>
                  </a:solidFill>
                </a:uFill>
                <a:latin typeface="Arial"/>
                <a:cs typeface="Arial"/>
                <a:hlinkClick r:id="rId3"/>
              </a:rPr>
              <a:t>DICAS Applicant Information Handout</a:t>
            </a:r>
            <a:endParaRPr sz="1800" dirty="0">
              <a:latin typeface="Arial"/>
              <a:cs typeface="Arial"/>
            </a:endParaRPr>
          </a:p>
        </p:txBody>
      </p:sp>
    </p:spTree>
    <p:extLst>
      <p:ext uri="{BB962C8B-B14F-4D97-AF65-F5344CB8AC3E}">
        <p14:creationId xmlns:p14="http://schemas.microsoft.com/office/powerpoint/2010/main" val="134875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2760D0-2D58-C5CD-E759-74C96E7CEA8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111EA8-96BF-0247-7C18-A961D18AC3F1}"/>
              </a:ext>
            </a:extLst>
          </p:cNvPr>
          <p:cNvSpPr>
            <a:spLocks noGrp="1"/>
          </p:cNvSpPr>
          <p:nvPr>
            <p:ph type="title"/>
          </p:nvPr>
        </p:nvSpPr>
        <p:spPr>
          <a:xfrm>
            <a:off x="1257300" y="547687"/>
            <a:ext cx="15773400" cy="1988345"/>
          </a:xfrm>
        </p:spPr>
        <p:txBody>
          <a:bodyPr>
            <a:normAutofit fontScale="90000"/>
          </a:bodyPr>
          <a:lstStyle/>
          <a:p>
            <a:r>
              <a:rPr lang="en-US" sz="8100"/>
              <a:t>Applying to a Program at your Current Institution</a:t>
            </a:r>
            <a:endParaRPr lang="en-US" sz="8100" dirty="0"/>
          </a:p>
        </p:txBody>
      </p:sp>
      <p:sp>
        <p:nvSpPr>
          <p:cNvPr id="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54" y="2516059"/>
            <a:ext cx="16280892" cy="27432"/>
          </a:xfrm>
          <a:custGeom>
            <a:avLst/>
            <a:gdLst>
              <a:gd name="connsiteX0" fmla="*/ 0 w 16280892"/>
              <a:gd name="connsiteY0" fmla="*/ 0 h 27432"/>
              <a:gd name="connsiteX1" fmla="*/ 841179 w 16280892"/>
              <a:gd name="connsiteY1" fmla="*/ 0 h 27432"/>
              <a:gd name="connsiteX2" fmla="*/ 1682359 w 16280892"/>
              <a:gd name="connsiteY2" fmla="*/ 0 h 27432"/>
              <a:gd name="connsiteX3" fmla="*/ 2360729 w 16280892"/>
              <a:gd name="connsiteY3" fmla="*/ 0 h 27432"/>
              <a:gd name="connsiteX4" fmla="*/ 3039100 w 16280892"/>
              <a:gd name="connsiteY4" fmla="*/ 0 h 27432"/>
              <a:gd name="connsiteX5" fmla="*/ 3717470 w 16280892"/>
              <a:gd name="connsiteY5" fmla="*/ 0 h 27432"/>
              <a:gd name="connsiteX6" fmla="*/ 3907414 w 16280892"/>
              <a:gd name="connsiteY6" fmla="*/ 0 h 27432"/>
              <a:gd name="connsiteX7" fmla="*/ 4748593 w 16280892"/>
              <a:gd name="connsiteY7" fmla="*/ 0 h 27432"/>
              <a:gd name="connsiteX8" fmla="*/ 4938537 w 16280892"/>
              <a:gd name="connsiteY8" fmla="*/ 0 h 27432"/>
              <a:gd name="connsiteX9" fmla="*/ 5616908 w 16280892"/>
              <a:gd name="connsiteY9" fmla="*/ 0 h 27432"/>
              <a:gd name="connsiteX10" fmla="*/ 6620896 w 16280892"/>
              <a:gd name="connsiteY10" fmla="*/ 0 h 27432"/>
              <a:gd name="connsiteX11" fmla="*/ 7624884 w 16280892"/>
              <a:gd name="connsiteY11" fmla="*/ 0 h 27432"/>
              <a:gd name="connsiteX12" fmla="*/ 8466064 w 16280892"/>
              <a:gd name="connsiteY12" fmla="*/ 0 h 27432"/>
              <a:gd name="connsiteX13" fmla="*/ 8981625 w 16280892"/>
              <a:gd name="connsiteY13" fmla="*/ 0 h 27432"/>
              <a:gd name="connsiteX14" fmla="*/ 9171569 w 16280892"/>
              <a:gd name="connsiteY14" fmla="*/ 0 h 27432"/>
              <a:gd name="connsiteX15" fmla="*/ 9687131 w 16280892"/>
              <a:gd name="connsiteY15" fmla="*/ 0 h 27432"/>
              <a:gd name="connsiteX16" fmla="*/ 10528310 w 16280892"/>
              <a:gd name="connsiteY16" fmla="*/ 0 h 27432"/>
              <a:gd name="connsiteX17" fmla="*/ 11532298 w 16280892"/>
              <a:gd name="connsiteY17" fmla="*/ 0 h 27432"/>
              <a:gd name="connsiteX18" fmla="*/ 11722242 w 16280892"/>
              <a:gd name="connsiteY18" fmla="*/ 0 h 27432"/>
              <a:gd name="connsiteX19" fmla="*/ 11912186 w 16280892"/>
              <a:gd name="connsiteY19" fmla="*/ 0 h 27432"/>
              <a:gd name="connsiteX20" fmla="*/ 12916174 w 16280892"/>
              <a:gd name="connsiteY20" fmla="*/ 0 h 27432"/>
              <a:gd name="connsiteX21" fmla="*/ 13106118 w 16280892"/>
              <a:gd name="connsiteY21" fmla="*/ 0 h 27432"/>
              <a:gd name="connsiteX22" fmla="*/ 13784489 w 16280892"/>
              <a:gd name="connsiteY22" fmla="*/ 0 h 27432"/>
              <a:gd name="connsiteX23" fmla="*/ 14137241 w 16280892"/>
              <a:gd name="connsiteY23" fmla="*/ 0 h 27432"/>
              <a:gd name="connsiteX24" fmla="*/ 14489994 w 16280892"/>
              <a:gd name="connsiteY24" fmla="*/ 0 h 27432"/>
              <a:gd name="connsiteX25" fmla="*/ 14842747 w 16280892"/>
              <a:gd name="connsiteY25" fmla="*/ 0 h 27432"/>
              <a:gd name="connsiteX26" fmla="*/ 15195499 w 16280892"/>
              <a:gd name="connsiteY26" fmla="*/ 0 h 27432"/>
              <a:gd name="connsiteX27" fmla="*/ 16280892 w 16280892"/>
              <a:gd name="connsiteY27" fmla="*/ 0 h 27432"/>
              <a:gd name="connsiteX28" fmla="*/ 16280892 w 16280892"/>
              <a:gd name="connsiteY28" fmla="*/ 27432 h 27432"/>
              <a:gd name="connsiteX29" fmla="*/ 15765330 w 16280892"/>
              <a:gd name="connsiteY29" fmla="*/ 27432 h 27432"/>
              <a:gd name="connsiteX30" fmla="*/ 15412578 w 16280892"/>
              <a:gd name="connsiteY30" fmla="*/ 27432 h 27432"/>
              <a:gd name="connsiteX31" fmla="*/ 14571398 w 16280892"/>
              <a:gd name="connsiteY31" fmla="*/ 27432 h 27432"/>
              <a:gd name="connsiteX32" fmla="*/ 13567410 w 16280892"/>
              <a:gd name="connsiteY32" fmla="*/ 27432 h 27432"/>
              <a:gd name="connsiteX33" fmla="*/ 13051848 w 16280892"/>
              <a:gd name="connsiteY33" fmla="*/ 27432 h 27432"/>
              <a:gd name="connsiteX34" fmla="*/ 12047860 w 16280892"/>
              <a:gd name="connsiteY34" fmla="*/ 27432 h 27432"/>
              <a:gd name="connsiteX35" fmla="*/ 11369490 w 16280892"/>
              <a:gd name="connsiteY35" fmla="*/ 27432 h 27432"/>
              <a:gd name="connsiteX36" fmla="*/ 10365501 w 16280892"/>
              <a:gd name="connsiteY36" fmla="*/ 27432 h 27432"/>
              <a:gd name="connsiteX37" fmla="*/ 9361513 w 16280892"/>
              <a:gd name="connsiteY37" fmla="*/ 27432 h 27432"/>
              <a:gd name="connsiteX38" fmla="*/ 9008760 w 16280892"/>
              <a:gd name="connsiteY38" fmla="*/ 27432 h 27432"/>
              <a:gd name="connsiteX39" fmla="*/ 8493199 w 16280892"/>
              <a:gd name="connsiteY39" fmla="*/ 27432 h 27432"/>
              <a:gd name="connsiteX40" fmla="*/ 7814828 w 16280892"/>
              <a:gd name="connsiteY40" fmla="*/ 27432 h 27432"/>
              <a:gd name="connsiteX41" fmla="*/ 7136458 w 16280892"/>
              <a:gd name="connsiteY41" fmla="*/ 27432 h 27432"/>
              <a:gd name="connsiteX42" fmla="*/ 6295278 w 16280892"/>
              <a:gd name="connsiteY42" fmla="*/ 27432 h 27432"/>
              <a:gd name="connsiteX43" fmla="*/ 5942526 w 16280892"/>
              <a:gd name="connsiteY43" fmla="*/ 27432 h 27432"/>
              <a:gd name="connsiteX44" fmla="*/ 5589773 w 16280892"/>
              <a:gd name="connsiteY44" fmla="*/ 27432 h 27432"/>
              <a:gd name="connsiteX45" fmla="*/ 4585785 w 16280892"/>
              <a:gd name="connsiteY45" fmla="*/ 27432 h 27432"/>
              <a:gd name="connsiteX46" fmla="*/ 3581796 w 16280892"/>
              <a:gd name="connsiteY46" fmla="*/ 27432 h 27432"/>
              <a:gd name="connsiteX47" fmla="*/ 2903426 w 16280892"/>
              <a:gd name="connsiteY47" fmla="*/ 27432 h 27432"/>
              <a:gd name="connsiteX48" fmla="*/ 2713482 w 16280892"/>
              <a:gd name="connsiteY48" fmla="*/ 27432 h 27432"/>
              <a:gd name="connsiteX49" fmla="*/ 2523538 w 16280892"/>
              <a:gd name="connsiteY49" fmla="*/ 27432 h 27432"/>
              <a:gd name="connsiteX50" fmla="*/ 1519550 w 16280892"/>
              <a:gd name="connsiteY50" fmla="*/ 27432 h 27432"/>
              <a:gd name="connsiteX51" fmla="*/ 1003988 w 16280892"/>
              <a:gd name="connsiteY51" fmla="*/ 27432 h 27432"/>
              <a:gd name="connsiteX52" fmla="*/ 0 w 16280892"/>
              <a:gd name="connsiteY52" fmla="*/ 27432 h 27432"/>
              <a:gd name="connsiteX53" fmla="*/ 0 w 16280892"/>
              <a:gd name="connsiteY5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280892" h="27432" fill="none" extrusionOk="0">
                <a:moveTo>
                  <a:pt x="0" y="0"/>
                </a:moveTo>
                <a:cubicBezTo>
                  <a:pt x="409643" y="37718"/>
                  <a:pt x="500439" y="-36667"/>
                  <a:pt x="841179" y="0"/>
                </a:cubicBezTo>
                <a:cubicBezTo>
                  <a:pt x="1181919" y="36667"/>
                  <a:pt x="1512729" y="-20894"/>
                  <a:pt x="1682359" y="0"/>
                </a:cubicBezTo>
                <a:cubicBezTo>
                  <a:pt x="1851989" y="20894"/>
                  <a:pt x="2107821" y="19681"/>
                  <a:pt x="2360729" y="0"/>
                </a:cubicBezTo>
                <a:cubicBezTo>
                  <a:pt x="2613637" y="-19681"/>
                  <a:pt x="2722918" y="17895"/>
                  <a:pt x="3039100" y="0"/>
                </a:cubicBezTo>
                <a:cubicBezTo>
                  <a:pt x="3355282" y="-17895"/>
                  <a:pt x="3419387" y="13801"/>
                  <a:pt x="3717470" y="0"/>
                </a:cubicBezTo>
                <a:cubicBezTo>
                  <a:pt x="4015553" y="-13801"/>
                  <a:pt x="3814431" y="7113"/>
                  <a:pt x="3907414" y="0"/>
                </a:cubicBezTo>
                <a:cubicBezTo>
                  <a:pt x="4000397" y="-7113"/>
                  <a:pt x="4537852" y="2053"/>
                  <a:pt x="4748593" y="0"/>
                </a:cubicBezTo>
                <a:cubicBezTo>
                  <a:pt x="4959334" y="-2053"/>
                  <a:pt x="4885146" y="651"/>
                  <a:pt x="4938537" y="0"/>
                </a:cubicBezTo>
                <a:cubicBezTo>
                  <a:pt x="4991928" y="-651"/>
                  <a:pt x="5331447" y="5729"/>
                  <a:pt x="5616908" y="0"/>
                </a:cubicBezTo>
                <a:cubicBezTo>
                  <a:pt x="5902369" y="-5729"/>
                  <a:pt x="6419677" y="15155"/>
                  <a:pt x="6620896" y="0"/>
                </a:cubicBezTo>
                <a:cubicBezTo>
                  <a:pt x="6822115" y="-15155"/>
                  <a:pt x="7129106" y="23573"/>
                  <a:pt x="7624884" y="0"/>
                </a:cubicBezTo>
                <a:cubicBezTo>
                  <a:pt x="8120662" y="-23573"/>
                  <a:pt x="8109589" y="-23431"/>
                  <a:pt x="8466064" y="0"/>
                </a:cubicBezTo>
                <a:cubicBezTo>
                  <a:pt x="8822539" y="23431"/>
                  <a:pt x="8773707" y="-19971"/>
                  <a:pt x="8981625" y="0"/>
                </a:cubicBezTo>
                <a:cubicBezTo>
                  <a:pt x="9189543" y="19971"/>
                  <a:pt x="9076883" y="-1357"/>
                  <a:pt x="9171569" y="0"/>
                </a:cubicBezTo>
                <a:cubicBezTo>
                  <a:pt x="9266255" y="1357"/>
                  <a:pt x="9482888" y="-9366"/>
                  <a:pt x="9687131" y="0"/>
                </a:cubicBezTo>
                <a:cubicBezTo>
                  <a:pt x="9891374" y="9366"/>
                  <a:pt x="10216856" y="36591"/>
                  <a:pt x="10528310" y="0"/>
                </a:cubicBezTo>
                <a:cubicBezTo>
                  <a:pt x="10839764" y="-36591"/>
                  <a:pt x="11327559" y="47801"/>
                  <a:pt x="11532298" y="0"/>
                </a:cubicBezTo>
                <a:cubicBezTo>
                  <a:pt x="11737037" y="-47801"/>
                  <a:pt x="11671078" y="-6214"/>
                  <a:pt x="11722242" y="0"/>
                </a:cubicBezTo>
                <a:cubicBezTo>
                  <a:pt x="11773406" y="6214"/>
                  <a:pt x="11836794" y="-8789"/>
                  <a:pt x="11912186" y="0"/>
                </a:cubicBezTo>
                <a:cubicBezTo>
                  <a:pt x="11987578" y="8789"/>
                  <a:pt x="12560026" y="-17178"/>
                  <a:pt x="12916174" y="0"/>
                </a:cubicBezTo>
                <a:cubicBezTo>
                  <a:pt x="13272322" y="17178"/>
                  <a:pt x="13066214" y="-8116"/>
                  <a:pt x="13106118" y="0"/>
                </a:cubicBezTo>
                <a:cubicBezTo>
                  <a:pt x="13146022" y="8116"/>
                  <a:pt x="13560520" y="-19828"/>
                  <a:pt x="13784489" y="0"/>
                </a:cubicBezTo>
                <a:cubicBezTo>
                  <a:pt x="14008458" y="19828"/>
                  <a:pt x="14029208" y="-693"/>
                  <a:pt x="14137241" y="0"/>
                </a:cubicBezTo>
                <a:cubicBezTo>
                  <a:pt x="14245274" y="693"/>
                  <a:pt x="14377822" y="7164"/>
                  <a:pt x="14489994" y="0"/>
                </a:cubicBezTo>
                <a:cubicBezTo>
                  <a:pt x="14602166" y="-7164"/>
                  <a:pt x="14759000" y="9517"/>
                  <a:pt x="14842747" y="0"/>
                </a:cubicBezTo>
                <a:cubicBezTo>
                  <a:pt x="14926494" y="-9517"/>
                  <a:pt x="15109709" y="2919"/>
                  <a:pt x="15195499" y="0"/>
                </a:cubicBezTo>
                <a:cubicBezTo>
                  <a:pt x="15281289" y="-2919"/>
                  <a:pt x="15925238" y="-21748"/>
                  <a:pt x="16280892" y="0"/>
                </a:cubicBezTo>
                <a:cubicBezTo>
                  <a:pt x="16281619" y="6650"/>
                  <a:pt x="16279930" y="15178"/>
                  <a:pt x="16280892" y="27432"/>
                </a:cubicBezTo>
                <a:cubicBezTo>
                  <a:pt x="16098512" y="48472"/>
                  <a:pt x="15881289" y="22250"/>
                  <a:pt x="15765330" y="27432"/>
                </a:cubicBezTo>
                <a:cubicBezTo>
                  <a:pt x="15649371" y="32614"/>
                  <a:pt x="15567326" y="15228"/>
                  <a:pt x="15412578" y="27432"/>
                </a:cubicBezTo>
                <a:cubicBezTo>
                  <a:pt x="15257830" y="39636"/>
                  <a:pt x="14785880" y="29504"/>
                  <a:pt x="14571398" y="27432"/>
                </a:cubicBezTo>
                <a:cubicBezTo>
                  <a:pt x="14356916" y="25360"/>
                  <a:pt x="13827427" y="61696"/>
                  <a:pt x="13567410" y="27432"/>
                </a:cubicBezTo>
                <a:cubicBezTo>
                  <a:pt x="13307393" y="-6832"/>
                  <a:pt x="13200066" y="1718"/>
                  <a:pt x="13051848" y="27432"/>
                </a:cubicBezTo>
                <a:cubicBezTo>
                  <a:pt x="12903630" y="53146"/>
                  <a:pt x="12400701" y="6921"/>
                  <a:pt x="12047860" y="27432"/>
                </a:cubicBezTo>
                <a:cubicBezTo>
                  <a:pt x="11695019" y="47943"/>
                  <a:pt x="11598024" y="51997"/>
                  <a:pt x="11369490" y="27432"/>
                </a:cubicBezTo>
                <a:cubicBezTo>
                  <a:pt x="11140956" y="2868"/>
                  <a:pt x="10761954" y="12862"/>
                  <a:pt x="10365501" y="27432"/>
                </a:cubicBezTo>
                <a:cubicBezTo>
                  <a:pt x="9969048" y="42002"/>
                  <a:pt x="9790411" y="328"/>
                  <a:pt x="9361513" y="27432"/>
                </a:cubicBezTo>
                <a:cubicBezTo>
                  <a:pt x="8932615" y="54536"/>
                  <a:pt x="9113926" y="34318"/>
                  <a:pt x="9008760" y="27432"/>
                </a:cubicBezTo>
                <a:cubicBezTo>
                  <a:pt x="8903594" y="20546"/>
                  <a:pt x="8614812" y="23184"/>
                  <a:pt x="8493199" y="27432"/>
                </a:cubicBezTo>
                <a:cubicBezTo>
                  <a:pt x="8371586" y="31680"/>
                  <a:pt x="8091918" y="43164"/>
                  <a:pt x="7814828" y="27432"/>
                </a:cubicBezTo>
                <a:cubicBezTo>
                  <a:pt x="7537738" y="11700"/>
                  <a:pt x="7462803" y="16870"/>
                  <a:pt x="7136458" y="27432"/>
                </a:cubicBezTo>
                <a:cubicBezTo>
                  <a:pt x="6810113" y="37995"/>
                  <a:pt x="6525162" y="52361"/>
                  <a:pt x="6295278" y="27432"/>
                </a:cubicBezTo>
                <a:cubicBezTo>
                  <a:pt x="6065394" y="2503"/>
                  <a:pt x="6069908" y="30755"/>
                  <a:pt x="5942526" y="27432"/>
                </a:cubicBezTo>
                <a:cubicBezTo>
                  <a:pt x="5815144" y="24109"/>
                  <a:pt x="5717369" y="11415"/>
                  <a:pt x="5589773" y="27432"/>
                </a:cubicBezTo>
                <a:cubicBezTo>
                  <a:pt x="5462177" y="43449"/>
                  <a:pt x="5013558" y="23556"/>
                  <a:pt x="4585785" y="27432"/>
                </a:cubicBezTo>
                <a:cubicBezTo>
                  <a:pt x="4158012" y="31308"/>
                  <a:pt x="3847085" y="18090"/>
                  <a:pt x="3581796" y="27432"/>
                </a:cubicBezTo>
                <a:cubicBezTo>
                  <a:pt x="3316507" y="36774"/>
                  <a:pt x="3154713" y="31771"/>
                  <a:pt x="2903426" y="27432"/>
                </a:cubicBezTo>
                <a:cubicBezTo>
                  <a:pt x="2652139" y="23094"/>
                  <a:pt x="2773806" y="35830"/>
                  <a:pt x="2713482" y="27432"/>
                </a:cubicBezTo>
                <a:cubicBezTo>
                  <a:pt x="2653158" y="19034"/>
                  <a:pt x="2600711" y="22540"/>
                  <a:pt x="2523538" y="27432"/>
                </a:cubicBezTo>
                <a:cubicBezTo>
                  <a:pt x="2446365" y="32324"/>
                  <a:pt x="1741229" y="20965"/>
                  <a:pt x="1519550" y="27432"/>
                </a:cubicBezTo>
                <a:cubicBezTo>
                  <a:pt x="1297871" y="33899"/>
                  <a:pt x="1125646" y="48277"/>
                  <a:pt x="1003988" y="27432"/>
                </a:cubicBezTo>
                <a:cubicBezTo>
                  <a:pt x="882330" y="6587"/>
                  <a:pt x="341133" y="60519"/>
                  <a:pt x="0" y="27432"/>
                </a:cubicBezTo>
                <a:cubicBezTo>
                  <a:pt x="-1251" y="16359"/>
                  <a:pt x="1039" y="7572"/>
                  <a:pt x="0" y="0"/>
                </a:cubicBezTo>
                <a:close/>
              </a:path>
              <a:path w="16280892" h="27432" stroke="0" extrusionOk="0">
                <a:moveTo>
                  <a:pt x="0" y="0"/>
                </a:moveTo>
                <a:cubicBezTo>
                  <a:pt x="132094" y="5368"/>
                  <a:pt x="295768" y="171"/>
                  <a:pt x="515562" y="0"/>
                </a:cubicBezTo>
                <a:cubicBezTo>
                  <a:pt x="735356" y="-171"/>
                  <a:pt x="631430" y="3629"/>
                  <a:pt x="705505" y="0"/>
                </a:cubicBezTo>
                <a:cubicBezTo>
                  <a:pt x="779580" y="-3629"/>
                  <a:pt x="1236188" y="21817"/>
                  <a:pt x="1709494" y="0"/>
                </a:cubicBezTo>
                <a:cubicBezTo>
                  <a:pt x="2182800" y="-21817"/>
                  <a:pt x="2009833" y="-8078"/>
                  <a:pt x="2225055" y="0"/>
                </a:cubicBezTo>
                <a:cubicBezTo>
                  <a:pt x="2440277" y="8078"/>
                  <a:pt x="2576987" y="-3690"/>
                  <a:pt x="2740617" y="0"/>
                </a:cubicBezTo>
                <a:cubicBezTo>
                  <a:pt x="2904247" y="3690"/>
                  <a:pt x="3320878" y="-23618"/>
                  <a:pt x="3744605" y="0"/>
                </a:cubicBezTo>
                <a:cubicBezTo>
                  <a:pt x="4168332" y="23618"/>
                  <a:pt x="3960785" y="-13202"/>
                  <a:pt x="4097358" y="0"/>
                </a:cubicBezTo>
                <a:cubicBezTo>
                  <a:pt x="4233931" y="13202"/>
                  <a:pt x="4707387" y="-19923"/>
                  <a:pt x="5101346" y="0"/>
                </a:cubicBezTo>
                <a:cubicBezTo>
                  <a:pt x="5495305" y="19923"/>
                  <a:pt x="5819839" y="-2146"/>
                  <a:pt x="6105334" y="0"/>
                </a:cubicBezTo>
                <a:cubicBezTo>
                  <a:pt x="6390829" y="2146"/>
                  <a:pt x="6451820" y="-10129"/>
                  <a:pt x="6783705" y="0"/>
                </a:cubicBezTo>
                <a:cubicBezTo>
                  <a:pt x="7115590" y="10129"/>
                  <a:pt x="7343272" y="6830"/>
                  <a:pt x="7787693" y="0"/>
                </a:cubicBezTo>
                <a:cubicBezTo>
                  <a:pt x="8232114" y="-6830"/>
                  <a:pt x="8084321" y="-8759"/>
                  <a:pt x="8303255" y="0"/>
                </a:cubicBezTo>
                <a:cubicBezTo>
                  <a:pt x="8522189" y="8759"/>
                  <a:pt x="8642548" y="10676"/>
                  <a:pt x="8818816" y="0"/>
                </a:cubicBezTo>
                <a:cubicBezTo>
                  <a:pt x="8995084" y="-10676"/>
                  <a:pt x="9419823" y="19068"/>
                  <a:pt x="9659996" y="0"/>
                </a:cubicBezTo>
                <a:cubicBezTo>
                  <a:pt x="9900169" y="-19068"/>
                  <a:pt x="9981281" y="-18291"/>
                  <a:pt x="10175557" y="0"/>
                </a:cubicBezTo>
                <a:cubicBezTo>
                  <a:pt x="10369833" y="18291"/>
                  <a:pt x="10761846" y="3543"/>
                  <a:pt x="11179546" y="0"/>
                </a:cubicBezTo>
                <a:cubicBezTo>
                  <a:pt x="11597246" y="-3543"/>
                  <a:pt x="11926388" y="33443"/>
                  <a:pt x="12183534" y="0"/>
                </a:cubicBezTo>
                <a:cubicBezTo>
                  <a:pt x="12440680" y="-33443"/>
                  <a:pt x="12684884" y="13168"/>
                  <a:pt x="12861905" y="0"/>
                </a:cubicBezTo>
                <a:cubicBezTo>
                  <a:pt x="13038926" y="-13168"/>
                  <a:pt x="13216637" y="-5124"/>
                  <a:pt x="13377466" y="0"/>
                </a:cubicBezTo>
                <a:cubicBezTo>
                  <a:pt x="13538295" y="5124"/>
                  <a:pt x="13493173" y="-3867"/>
                  <a:pt x="13567410" y="0"/>
                </a:cubicBezTo>
                <a:cubicBezTo>
                  <a:pt x="13641647" y="3867"/>
                  <a:pt x="13758514" y="-13877"/>
                  <a:pt x="13920163" y="0"/>
                </a:cubicBezTo>
                <a:cubicBezTo>
                  <a:pt x="14081812" y="13877"/>
                  <a:pt x="14124450" y="8909"/>
                  <a:pt x="14272915" y="0"/>
                </a:cubicBezTo>
                <a:cubicBezTo>
                  <a:pt x="14421380" y="-8909"/>
                  <a:pt x="14593413" y="-7184"/>
                  <a:pt x="14788477" y="0"/>
                </a:cubicBezTo>
                <a:cubicBezTo>
                  <a:pt x="14983541" y="7184"/>
                  <a:pt x="15709700" y="-55721"/>
                  <a:pt x="16280892" y="0"/>
                </a:cubicBezTo>
                <a:cubicBezTo>
                  <a:pt x="16282183" y="11478"/>
                  <a:pt x="16282086" y="14228"/>
                  <a:pt x="16280892" y="27432"/>
                </a:cubicBezTo>
                <a:cubicBezTo>
                  <a:pt x="16123730" y="31268"/>
                  <a:pt x="15899890" y="26679"/>
                  <a:pt x="15602522" y="27432"/>
                </a:cubicBezTo>
                <a:cubicBezTo>
                  <a:pt x="15305154" y="28186"/>
                  <a:pt x="15252307" y="20177"/>
                  <a:pt x="14924151" y="27432"/>
                </a:cubicBezTo>
                <a:cubicBezTo>
                  <a:pt x="14595995" y="34687"/>
                  <a:pt x="14662608" y="41537"/>
                  <a:pt x="14571398" y="27432"/>
                </a:cubicBezTo>
                <a:cubicBezTo>
                  <a:pt x="14480188" y="13327"/>
                  <a:pt x="14057344" y="27311"/>
                  <a:pt x="13730219" y="27432"/>
                </a:cubicBezTo>
                <a:cubicBezTo>
                  <a:pt x="13403094" y="27553"/>
                  <a:pt x="13479093" y="22044"/>
                  <a:pt x="13377466" y="27432"/>
                </a:cubicBezTo>
                <a:cubicBezTo>
                  <a:pt x="13275839" y="32820"/>
                  <a:pt x="12951162" y="1863"/>
                  <a:pt x="12536287" y="27432"/>
                </a:cubicBezTo>
                <a:cubicBezTo>
                  <a:pt x="12121412" y="53001"/>
                  <a:pt x="12410210" y="21673"/>
                  <a:pt x="12346343" y="27432"/>
                </a:cubicBezTo>
                <a:cubicBezTo>
                  <a:pt x="12282476" y="33191"/>
                  <a:pt x="11837570" y="67787"/>
                  <a:pt x="11505164" y="27432"/>
                </a:cubicBezTo>
                <a:cubicBezTo>
                  <a:pt x="11172758" y="-12923"/>
                  <a:pt x="11307286" y="21302"/>
                  <a:pt x="11152411" y="27432"/>
                </a:cubicBezTo>
                <a:cubicBezTo>
                  <a:pt x="10997536" y="33562"/>
                  <a:pt x="11042121" y="20479"/>
                  <a:pt x="10962467" y="27432"/>
                </a:cubicBezTo>
                <a:cubicBezTo>
                  <a:pt x="10882813" y="34385"/>
                  <a:pt x="10768155" y="17793"/>
                  <a:pt x="10609715" y="27432"/>
                </a:cubicBezTo>
                <a:cubicBezTo>
                  <a:pt x="10451275" y="37071"/>
                  <a:pt x="9983734" y="10056"/>
                  <a:pt x="9768535" y="27432"/>
                </a:cubicBezTo>
                <a:cubicBezTo>
                  <a:pt x="9553336" y="44808"/>
                  <a:pt x="9512715" y="24391"/>
                  <a:pt x="9415783" y="27432"/>
                </a:cubicBezTo>
                <a:cubicBezTo>
                  <a:pt x="9318851" y="30473"/>
                  <a:pt x="9302863" y="32409"/>
                  <a:pt x="9225839" y="27432"/>
                </a:cubicBezTo>
                <a:cubicBezTo>
                  <a:pt x="9148815" y="22455"/>
                  <a:pt x="9005247" y="27775"/>
                  <a:pt x="8873086" y="27432"/>
                </a:cubicBezTo>
                <a:cubicBezTo>
                  <a:pt x="8740925" y="27089"/>
                  <a:pt x="8597862" y="44957"/>
                  <a:pt x="8357525" y="27432"/>
                </a:cubicBezTo>
                <a:cubicBezTo>
                  <a:pt x="8117188" y="9907"/>
                  <a:pt x="7830326" y="336"/>
                  <a:pt x="7679154" y="27432"/>
                </a:cubicBezTo>
                <a:cubicBezTo>
                  <a:pt x="7527982" y="54528"/>
                  <a:pt x="7487877" y="41910"/>
                  <a:pt x="7326401" y="27432"/>
                </a:cubicBezTo>
                <a:cubicBezTo>
                  <a:pt x="7164925" y="12954"/>
                  <a:pt x="6715807" y="57076"/>
                  <a:pt x="6322413" y="27432"/>
                </a:cubicBezTo>
                <a:cubicBezTo>
                  <a:pt x="5929019" y="-2212"/>
                  <a:pt x="5917783" y="-2491"/>
                  <a:pt x="5644043" y="27432"/>
                </a:cubicBezTo>
                <a:cubicBezTo>
                  <a:pt x="5370303" y="57355"/>
                  <a:pt x="5045383" y="23003"/>
                  <a:pt x="4640054" y="27432"/>
                </a:cubicBezTo>
                <a:cubicBezTo>
                  <a:pt x="4234725" y="31861"/>
                  <a:pt x="4205736" y="15581"/>
                  <a:pt x="3798875" y="27432"/>
                </a:cubicBezTo>
                <a:cubicBezTo>
                  <a:pt x="3392014" y="39283"/>
                  <a:pt x="3451278" y="26782"/>
                  <a:pt x="3283313" y="27432"/>
                </a:cubicBezTo>
                <a:cubicBezTo>
                  <a:pt x="3115348" y="28082"/>
                  <a:pt x="2773067" y="64616"/>
                  <a:pt x="2442134" y="27432"/>
                </a:cubicBezTo>
                <a:cubicBezTo>
                  <a:pt x="2111201" y="-9752"/>
                  <a:pt x="2244120" y="15839"/>
                  <a:pt x="2089381" y="27432"/>
                </a:cubicBezTo>
                <a:cubicBezTo>
                  <a:pt x="1934642" y="39025"/>
                  <a:pt x="1619221" y="41603"/>
                  <a:pt x="1411011" y="27432"/>
                </a:cubicBezTo>
                <a:cubicBezTo>
                  <a:pt x="1202801" y="13262"/>
                  <a:pt x="1262505" y="27975"/>
                  <a:pt x="1221067" y="27432"/>
                </a:cubicBezTo>
                <a:cubicBezTo>
                  <a:pt x="1179629" y="26889"/>
                  <a:pt x="395550" y="-2351"/>
                  <a:pt x="0" y="27432"/>
                </a:cubicBezTo>
                <a:cubicBezTo>
                  <a:pt x="-1057" y="18241"/>
                  <a:pt x="670" y="121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DF0995-8F32-59AA-0FEF-8D7E302AEDAF}"/>
              </a:ext>
            </a:extLst>
          </p:cNvPr>
          <p:cNvSpPr>
            <a:spLocks noGrp="1"/>
          </p:cNvSpPr>
          <p:nvPr>
            <p:ph idx="1"/>
          </p:nvPr>
        </p:nvSpPr>
        <p:spPr>
          <a:xfrm>
            <a:off x="1257300" y="2894076"/>
            <a:ext cx="15773400" cy="6377940"/>
          </a:xfrm>
        </p:spPr>
        <p:txBody>
          <a:bodyPr>
            <a:normAutofit/>
          </a:bodyPr>
          <a:lstStyle/>
          <a:p>
            <a:pPr marL="285750" indent="-285750">
              <a:buFont typeface="Arial" panose="020B0604020202020204" pitchFamily="34" charset="0"/>
              <a:buChar char="•"/>
            </a:pPr>
            <a:r>
              <a:rPr lang="en-US" sz="3600">
                <a:cs typeface="Calibri" panose="020F0502020204030204" pitchFamily="34" charset="0"/>
              </a:rPr>
              <a:t>For applicants applying to programs within the same institution (e.g. DPD students applying to the DI within the same university), those programs may not have to follow the Application Process Due Dates</a:t>
            </a:r>
          </a:p>
          <a:p>
            <a:pPr marL="285750" indent="-285750">
              <a:buFont typeface="Arial" panose="020B0604020202020204" pitchFamily="34" charset="0"/>
              <a:buChar char="•"/>
            </a:pPr>
            <a:r>
              <a:rPr lang="en-US" sz="3600">
                <a:ea typeface="ITC Avant Garde Gothic Bold"/>
                <a:cs typeface="Calibri" panose="020F0502020204030204" pitchFamily="34" charset="0"/>
                <a:sym typeface="ITC Avant Garde Gothic Bold"/>
              </a:rPr>
              <a:t>This may allow for an “early decision” option for students interested in continuing their education and training at the same institution</a:t>
            </a:r>
            <a:endParaRPr lang="en-US" sz="3600">
              <a:cs typeface="Calibri" panose="020F0502020204030204" pitchFamily="34" charset="0"/>
            </a:endParaRPr>
          </a:p>
          <a:p>
            <a:pPr marL="285750" indent="-285750">
              <a:buFont typeface="Arial" panose="020B0604020202020204" pitchFamily="34" charset="0"/>
              <a:buChar char="•"/>
            </a:pPr>
            <a:r>
              <a:rPr lang="en-US" sz="3600">
                <a:cs typeface="Calibri" panose="020F0502020204030204" pitchFamily="34" charset="0"/>
              </a:rPr>
              <a:t>If you are applying to a program within your current institution, be sure to contact the program in your institution to obtain due dates</a:t>
            </a:r>
            <a:endParaRPr lang="en-US" sz="3600" dirty="0">
              <a:cs typeface="Calibri" panose="020F0502020204030204" pitchFamily="34" charset="0"/>
            </a:endParaRPr>
          </a:p>
        </p:txBody>
      </p:sp>
      <p:sp>
        <p:nvSpPr>
          <p:cNvPr id="4" name="Slide Number Placeholder 3">
            <a:extLst>
              <a:ext uri="{FF2B5EF4-FFF2-40B4-BE49-F238E27FC236}">
                <a16:creationId xmlns:a16="http://schemas.microsoft.com/office/drawing/2014/main" id="{E7E8A73B-F209-26E6-C146-72795A988C38}"/>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19</a:t>
            </a:fld>
            <a:endParaRPr lang="en-US"/>
          </a:p>
        </p:txBody>
      </p:sp>
    </p:spTree>
    <p:extLst>
      <p:ext uri="{BB962C8B-B14F-4D97-AF65-F5344CB8AC3E}">
        <p14:creationId xmlns:p14="http://schemas.microsoft.com/office/powerpoint/2010/main" val="3018740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6E353-D33D-9A37-B14F-1BE1058F412F}"/>
              </a:ext>
            </a:extLst>
          </p:cNvPr>
          <p:cNvSpPr>
            <a:spLocks noGrp="1"/>
          </p:cNvSpPr>
          <p:nvPr>
            <p:ph type="title"/>
          </p:nvPr>
        </p:nvSpPr>
        <p:spPr>
          <a:xfrm>
            <a:off x="858739" y="357808"/>
            <a:ext cx="16527780" cy="2151623"/>
          </a:xfrm>
        </p:spPr>
        <p:txBody>
          <a:bodyPr anchor="b">
            <a:normAutofit/>
          </a:bodyPr>
          <a:lstStyle/>
          <a:p>
            <a:r>
              <a:rPr lang="en-US" sz="8100"/>
              <a:t>What is DICAS?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8316F5-6467-675F-4E28-895DAA0C9A22}"/>
              </a:ext>
            </a:extLst>
          </p:cNvPr>
          <p:cNvSpPr>
            <a:spLocks noGrp="1"/>
          </p:cNvSpPr>
          <p:nvPr>
            <p:ph idx="1"/>
          </p:nvPr>
        </p:nvSpPr>
        <p:spPr>
          <a:xfrm>
            <a:off x="858739" y="2867239"/>
            <a:ext cx="10070328" cy="7034521"/>
          </a:xfrm>
        </p:spPr>
        <p:txBody>
          <a:bodyPr anchor="t">
            <a:normAutofit/>
          </a:bodyPr>
          <a:lstStyle/>
          <a:p>
            <a:r>
              <a:rPr lang="en-US" sz="3300" dirty="0"/>
              <a:t>DICAS is a web-based application service that simplifies the dietetics application process by allowing applicants to apply to multiple programs with one application.</a:t>
            </a:r>
          </a:p>
          <a:p>
            <a:pPr marL="0" indent="0">
              <a:buNone/>
            </a:pPr>
            <a:endParaRPr lang="en-US" sz="3300" dirty="0"/>
          </a:p>
          <a:p>
            <a:r>
              <a:rPr lang="en-US" sz="3300" dirty="0"/>
              <a:t>NOTE: For the 2024-2025 application cycle (programs accepting applications from fall 2024 through July 2025), some coordinated and graduate programs may not be using DICAS. If the program you are interested in does not appear in DICAS, check the program’s website for directions on how to apply or contact the program director. For the 2025-2026 cycle, all supervised practice programs will be required to use DICAS.</a:t>
            </a:r>
          </a:p>
        </p:txBody>
      </p:sp>
      <p:pic>
        <p:nvPicPr>
          <p:cNvPr id="5" name="Picture 4" descr="A screenshot of a computer&#10;&#10;Description automatically generated">
            <a:extLst>
              <a:ext uri="{FF2B5EF4-FFF2-40B4-BE49-F238E27FC236}">
                <a16:creationId xmlns:a16="http://schemas.microsoft.com/office/drawing/2014/main" id="{06C341AC-E378-B1B4-E75D-53BEDDBD039D}"/>
              </a:ext>
            </a:extLst>
          </p:cNvPr>
          <p:cNvPicPr>
            <a:picLocks noChangeAspect="1"/>
          </p:cNvPicPr>
          <p:nvPr/>
        </p:nvPicPr>
        <p:blipFill>
          <a:blip r:embed="rId2">
            <a:extLst>
              <a:ext uri="{28A0092B-C50C-407E-A947-70E740481C1C}">
                <a14:useLocalDpi xmlns:a14="http://schemas.microsoft.com/office/drawing/2010/main" val="0"/>
              </a:ext>
            </a:extLst>
          </a:blip>
          <a:srcRect l="13460" t="15689" r="13962" b="16940"/>
          <a:stretch/>
        </p:blipFill>
        <p:spPr>
          <a:xfrm>
            <a:off x="11787806" y="3106974"/>
            <a:ext cx="5362237" cy="5395642"/>
          </a:xfrm>
          <a:prstGeom prst="rect">
            <a:avLst/>
          </a:prstGeom>
          <a:ln w="12700">
            <a:solidFill>
              <a:schemeClr val="accent1"/>
            </a:solidFill>
          </a:ln>
        </p:spPr>
      </p:pic>
      <p:sp>
        <p:nvSpPr>
          <p:cNvPr id="4" name="Slide Number Placeholder 3">
            <a:extLst>
              <a:ext uri="{FF2B5EF4-FFF2-40B4-BE49-F238E27FC236}">
                <a16:creationId xmlns:a16="http://schemas.microsoft.com/office/drawing/2014/main" id="{4FF93042-5228-8423-AA6D-2056F1E1D79C}"/>
              </a:ext>
            </a:extLst>
          </p:cNvPr>
          <p:cNvSpPr>
            <a:spLocks noGrp="1"/>
          </p:cNvSpPr>
          <p:nvPr>
            <p:ph type="sldNum" sz="quarter" idx="12"/>
          </p:nvPr>
        </p:nvSpPr>
        <p:spPr/>
        <p:txBody>
          <a:bodyPr/>
          <a:lstStyle/>
          <a:p>
            <a:fld id="{B6F15528-21DE-4FAA-801E-634DDDAF4B2B}" type="slidenum">
              <a:rPr lang="en-US" smtClean="0"/>
              <a:t>2</a:t>
            </a:fld>
            <a:endParaRPr lang="en-US"/>
          </a:p>
        </p:txBody>
      </p:sp>
    </p:spTree>
    <p:extLst>
      <p:ext uri="{BB962C8B-B14F-4D97-AF65-F5344CB8AC3E}">
        <p14:creationId xmlns:p14="http://schemas.microsoft.com/office/powerpoint/2010/main" val="144190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7E263-7A1A-3969-D675-C5496807FB1B}"/>
              </a:ext>
            </a:extLst>
          </p:cNvPr>
          <p:cNvSpPr>
            <a:spLocks noGrp="1"/>
          </p:cNvSpPr>
          <p:nvPr>
            <p:ph type="title"/>
          </p:nvPr>
        </p:nvSpPr>
        <p:spPr>
          <a:xfrm>
            <a:off x="1257300" y="547687"/>
            <a:ext cx="15773400" cy="1988345"/>
          </a:xfrm>
        </p:spPr>
        <p:txBody>
          <a:bodyPr vert="horz" lIns="91440" tIns="45720" rIns="91440" bIns="45720" rtlCol="0" anchor="ctr">
            <a:normAutofit/>
          </a:bodyPr>
          <a:lstStyle/>
          <a:p>
            <a:pPr defTabSz="914400"/>
            <a:r>
              <a:rPr lang="en-US" sz="6900" kern="1200" dirty="0">
                <a:solidFill>
                  <a:schemeClr val="tx1"/>
                </a:solidFill>
                <a:latin typeface="+mj-lt"/>
                <a:ea typeface="+mj-ea"/>
                <a:cs typeface="+mj-cs"/>
              </a:rPr>
              <a:t>Receiving Multiple Offers</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54" y="2516059"/>
            <a:ext cx="16280892" cy="27432"/>
          </a:xfrm>
          <a:custGeom>
            <a:avLst/>
            <a:gdLst>
              <a:gd name="connsiteX0" fmla="*/ 0 w 16280892"/>
              <a:gd name="connsiteY0" fmla="*/ 0 h 27432"/>
              <a:gd name="connsiteX1" fmla="*/ 841179 w 16280892"/>
              <a:gd name="connsiteY1" fmla="*/ 0 h 27432"/>
              <a:gd name="connsiteX2" fmla="*/ 1682359 w 16280892"/>
              <a:gd name="connsiteY2" fmla="*/ 0 h 27432"/>
              <a:gd name="connsiteX3" fmla="*/ 2360729 w 16280892"/>
              <a:gd name="connsiteY3" fmla="*/ 0 h 27432"/>
              <a:gd name="connsiteX4" fmla="*/ 3039100 w 16280892"/>
              <a:gd name="connsiteY4" fmla="*/ 0 h 27432"/>
              <a:gd name="connsiteX5" fmla="*/ 3717470 w 16280892"/>
              <a:gd name="connsiteY5" fmla="*/ 0 h 27432"/>
              <a:gd name="connsiteX6" fmla="*/ 3907414 w 16280892"/>
              <a:gd name="connsiteY6" fmla="*/ 0 h 27432"/>
              <a:gd name="connsiteX7" fmla="*/ 4748593 w 16280892"/>
              <a:gd name="connsiteY7" fmla="*/ 0 h 27432"/>
              <a:gd name="connsiteX8" fmla="*/ 4938537 w 16280892"/>
              <a:gd name="connsiteY8" fmla="*/ 0 h 27432"/>
              <a:gd name="connsiteX9" fmla="*/ 5616908 w 16280892"/>
              <a:gd name="connsiteY9" fmla="*/ 0 h 27432"/>
              <a:gd name="connsiteX10" fmla="*/ 6620896 w 16280892"/>
              <a:gd name="connsiteY10" fmla="*/ 0 h 27432"/>
              <a:gd name="connsiteX11" fmla="*/ 7624884 w 16280892"/>
              <a:gd name="connsiteY11" fmla="*/ 0 h 27432"/>
              <a:gd name="connsiteX12" fmla="*/ 8466064 w 16280892"/>
              <a:gd name="connsiteY12" fmla="*/ 0 h 27432"/>
              <a:gd name="connsiteX13" fmla="*/ 8981625 w 16280892"/>
              <a:gd name="connsiteY13" fmla="*/ 0 h 27432"/>
              <a:gd name="connsiteX14" fmla="*/ 9171569 w 16280892"/>
              <a:gd name="connsiteY14" fmla="*/ 0 h 27432"/>
              <a:gd name="connsiteX15" fmla="*/ 9687131 w 16280892"/>
              <a:gd name="connsiteY15" fmla="*/ 0 h 27432"/>
              <a:gd name="connsiteX16" fmla="*/ 10528310 w 16280892"/>
              <a:gd name="connsiteY16" fmla="*/ 0 h 27432"/>
              <a:gd name="connsiteX17" fmla="*/ 11532298 w 16280892"/>
              <a:gd name="connsiteY17" fmla="*/ 0 h 27432"/>
              <a:gd name="connsiteX18" fmla="*/ 11722242 w 16280892"/>
              <a:gd name="connsiteY18" fmla="*/ 0 h 27432"/>
              <a:gd name="connsiteX19" fmla="*/ 11912186 w 16280892"/>
              <a:gd name="connsiteY19" fmla="*/ 0 h 27432"/>
              <a:gd name="connsiteX20" fmla="*/ 12916174 w 16280892"/>
              <a:gd name="connsiteY20" fmla="*/ 0 h 27432"/>
              <a:gd name="connsiteX21" fmla="*/ 13106118 w 16280892"/>
              <a:gd name="connsiteY21" fmla="*/ 0 h 27432"/>
              <a:gd name="connsiteX22" fmla="*/ 13784489 w 16280892"/>
              <a:gd name="connsiteY22" fmla="*/ 0 h 27432"/>
              <a:gd name="connsiteX23" fmla="*/ 14137241 w 16280892"/>
              <a:gd name="connsiteY23" fmla="*/ 0 h 27432"/>
              <a:gd name="connsiteX24" fmla="*/ 14489994 w 16280892"/>
              <a:gd name="connsiteY24" fmla="*/ 0 h 27432"/>
              <a:gd name="connsiteX25" fmla="*/ 14842747 w 16280892"/>
              <a:gd name="connsiteY25" fmla="*/ 0 h 27432"/>
              <a:gd name="connsiteX26" fmla="*/ 15195499 w 16280892"/>
              <a:gd name="connsiteY26" fmla="*/ 0 h 27432"/>
              <a:gd name="connsiteX27" fmla="*/ 16280892 w 16280892"/>
              <a:gd name="connsiteY27" fmla="*/ 0 h 27432"/>
              <a:gd name="connsiteX28" fmla="*/ 16280892 w 16280892"/>
              <a:gd name="connsiteY28" fmla="*/ 27432 h 27432"/>
              <a:gd name="connsiteX29" fmla="*/ 15765330 w 16280892"/>
              <a:gd name="connsiteY29" fmla="*/ 27432 h 27432"/>
              <a:gd name="connsiteX30" fmla="*/ 15412578 w 16280892"/>
              <a:gd name="connsiteY30" fmla="*/ 27432 h 27432"/>
              <a:gd name="connsiteX31" fmla="*/ 14571398 w 16280892"/>
              <a:gd name="connsiteY31" fmla="*/ 27432 h 27432"/>
              <a:gd name="connsiteX32" fmla="*/ 13567410 w 16280892"/>
              <a:gd name="connsiteY32" fmla="*/ 27432 h 27432"/>
              <a:gd name="connsiteX33" fmla="*/ 13051848 w 16280892"/>
              <a:gd name="connsiteY33" fmla="*/ 27432 h 27432"/>
              <a:gd name="connsiteX34" fmla="*/ 12047860 w 16280892"/>
              <a:gd name="connsiteY34" fmla="*/ 27432 h 27432"/>
              <a:gd name="connsiteX35" fmla="*/ 11369490 w 16280892"/>
              <a:gd name="connsiteY35" fmla="*/ 27432 h 27432"/>
              <a:gd name="connsiteX36" fmla="*/ 10365501 w 16280892"/>
              <a:gd name="connsiteY36" fmla="*/ 27432 h 27432"/>
              <a:gd name="connsiteX37" fmla="*/ 9361513 w 16280892"/>
              <a:gd name="connsiteY37" fmla="*/ 27432 h 27432"/>
              <a:gd name="connsiteX38" fmla="*/ 9008760 w 16280892"/>
              <a:gd name="connsiteY38" fmla="*/ 27432 h 27432"/>
              <a:gd name="connsiteX39" fmla="*/ 8493199 w 16280892"/>
              <a:gd name="connsiteY39" fmla="*/ 27432 h 27432"/>
              <a:gd name="connsiteX40" fmla="*/ 7814828 w 16280892"/>
              <a:gd name="connsiteY40" fmla="*/ 27432 h 27432"/>
              <a:gd name="connsiteX41" fmla="*/ 7136458 w 16280892"/>
              <a:gd name="connsiteY41" fmla="*/ 27432 h 27432"/>
              <a:gd name="connsiteX42" fmla="*/ 6295278 w 16280892"/>
              <a:gd name="connsiteY42" fmla="*/ 27432 h 27432"/>
              <a:gd name="connsiteX43" fmla="*/ 5942526 w 16280892"/>
              <a:gd name="connsiteY43" fmla="*/ 27432 h 27432"/>
              <a:gd name="connsiteX44" fmla="*/ 5589773 w 16280892"/>
              <a:gd name="connsiteY44" fmla="*/ 27432 h 27432"/>
              <a:gd name="connsiteX45" fmla="*/ 4585785 w 16280892"/>
              <a:gd name="connsiteY45" fmla="*/ 27432 h 27432"/>
              <a:gd name="connsiteX46" fmla="*/ 3581796 w 16280892"/>
              <a:gd name="connsiteY46" fmla="*/ 27432 h 27432"/>
              <a:gd name="connsiteX47" fmla="*/ 2903426 w 16280892"/>
              <a:gd name="connsiteY47" fmla="*/ 27432 h 27432"/>
              <a:gd name="connsiteX48" fmla="*/ 2713482 w 16280892"/>
              <a:gd name="connsiteY48" fmla="*/ 27432 h 27432"/>
              <a:gd name="connsiteX49" fmla="*/ 2523538 w 16280892"/>
              <a:gd name="connsiteY49" fmla="*/ 27432 h 27432"/>
              <a:gd name="connsiteX50" fmla="*/ 1519550 w 16280892"/>
              <a:gd name="connsiteY50" fmla="*/ 27432 h 27432"/>
              <a:gd name="connsiteX51" fmla="*/ 1003988 w 16280892"/>
              <a:gd name="connsiteY51" fmla="*/ 27432 h 27432"/>
              <a:gd name="connsiteX52" fmla="*/ 0 w 16280892"/>
              <a:gd name="connsiteY52" fmla="*/ 27432 h 27432"/>
              <a:gd name="connsiteX53" fmla="*/ 0 w 16280892"/>
              <a:gd name="connsiteY5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280892" h="27432" fill="none" extrusionOk="0">
                <a:moveTo>
                  <a:pt x="0" y="0"/>
                </a:moveTo>
                <a:cubicBezTo>
                  <a:pt x="409643" y="37718"/>
                  <a:pt x="500439" y="-36667"/>
                  <a:pt x="841179" y="0"/>
                </a:cubicBezTo>
                <a:cubicBezTo>
                  <a:pt x="1181919" y="36667"/>
                  <a:pt x="1512729" y="-20894"/>
                  <a:pt x="1682359" y="0"/>
                </a:cubicBezTo>
                <a:cubicBezTo>
                  <a:pt x="1851989" y="20894"/>
                  <a:pt x="2107821" y="19681"/>
                  <a:pt x="2360729" y="0"/>
                </a:cubicBezTo>
                <a:cubicBezTo>
                  <a:pt x="2613637" y="-19681"/>
                  <a:pt x="2722918" y="17895"/>
                  <a:pt x="3039100" y="0"/>
                </a:cubicBezTo>
                <a:cubicBezTo>
                  <a:pt x="3355282" y="-17895"/>
                  <a:pt x="3419387" y="13801"/>
                  <a:pt x="3717470" y="0"/>
                </a:cubicBezTo>
                <a:cubicBezTo>
                  <a:pt x="4015553" y="-13801"/>
                  <a:pt x="3814431" y="7113"/>
                  <a:pt x="3907414" y="0"/>
                </a:cubicBezTo>
                <a:cubicBezTo>
                  <a:pt x="4000397" y="-7113"/>
                  <a:pt x="4537852" y="2053"/>
                  <a:pt x="4748593" y="0"/>
                </a:cubicBezTo>
                <a:cubicBezTo>
                  <a:pt x="4959334" y="-2053"/>
                  <a:pt x="4885146" y="651"/>
                  <a:pt x="4938537" y="0"/>
                </a:cubicBezTo>
                <a:cubicBezTo>
                  <a:pt x="4991928" y="-651"/>
                  <a:pt x="5331447" y="5729"/>
                  <a:pt x="5616908" y="0"/>
                </a:cubicBezTo>
                <a:cubicBezTo>
                  <a:pt x="5902369" y="-5729"/>
                  <a:pt x="6419677" y="15155"/>
                  <a:pt x="6620896" y="0"/>
                </a:cubicBezTo>
                <a:cubicBezTo>
                  <a:pt x="6822115" y="-15155"/>
                  <a:pt x="7129106" y="23573"/>
                  <a:pt x="7624884" y="0"/>
                </a:cubicBezTo>
                <a:cubicBezTo>
                  <a:pt x="8120662" y="-23573"/>
                  <a:pt x="8109589" y="-23431"/>
                  <a:pt x="8466064" y="0"/>
                </a:cubicBezTo>
                <a:cubicBezTo>
                  <a:pt x="8822539" y="23431"/>
                  <a:pt x="8773707" y="-19971"/>
                  <a:pt x="8981625" y="0"/>
                </a:cubicBezTo>
                <a:cubicBezTo>
                  <a:pt x="9189543" y="19971"/>
                  <a:pt x="9076883" y="-1357"/>
                  <a:pt x="9171569" y="0"/>
                </a:cubicBezTo>
                <a:cubicBezTo>
                  <a:pt x="9266255" y="1357"/>
                  <a:pt x="9482888" y="-9366"/>
                  <a:pt x="9687131" y="0"/>
                </a:cubicBezTo>
                <a:cubicBezTo>
                  <a:pt x="9891374" y="9366"/>
                  <a:pt x="10216856" y="36591"/>
                  <a:pt x="10528310" y="0"/>
                </a:cubicBezTo>
                <a:cubicBezTo>
                  <a:pt x="10839764" y="-36591"/>
                  <a:pt x="11327559" y="47801"/>
                  <a:pt x="11532298" y="0"/>
                </a:cubicBezTo>
                <a:cubicBezTo>
                  <a:pt x="11737037" y="-47801"/>
                  <a:pt x="11671078" y="-6214"/>
                  <a:pt x="11722242" y="0"/>
                </a:cubicBezTo>
                <a:cubicBezTo>
                  <a:pt x="11773406" y="6214"/>
                  <a:pt x="11836794" y="-8789"/>
                  <a:pt x="11912186" y="0"/>
                </a:cubicBezTo>
                <a:cubicBezTo>
                  <a:pt x="11987578" y="8789"/>
                  <a:pt x="12560026" y="-17178"/>
                  <a:pt x="12916174" y="0"/>
                </a:cubicBezTo>
                <a:cubicBezTo>
                  <a:pt x="13272322" y="17178"/>
                  <a:pt x="13066214" y="-8116"/>
                  <a:pt x="13106118" y="0"/>
                </a:cubicBezTo>
                <a:cubicBezTo>
                  <a:pt x="13146022" y="8116"/>
                  <a:pt x="13560520" y="-19828"/>
                  <a:pt x="13784489" y="0"/>
                </a:cubicBezTo>
                <a:cubicBezTo>
                  <a:pt x="14008458" y="19828"/>
                  <a:pt x="14029208" y="-693"/>
                  <a:pt x="14137241" y="0"/>
                </a:cubicBezTo>
                <a:cubicBezTo>
                  <a:pt x="14245274" y="693"/>
                  <a:pt x="14377822" y="7164"/>
                  <a:pt x="14489994" y="0"/>
                </a:cubicBezTo>
                <a:cubicBezTo>
                  <a:pt x="14602166" y="-7164"/>
                  <a:pt x="14759000" y="9517"/>
                  <a:pt x="14842747" y="0"/>
                </a:cubicBezTo>
                <a:cubicBezTo>
                  <a:pt x="14926494" y="-9517"/>
                  <a:pt x="15109709" y="2919"/>
                  <a:pt x="15195499" y="0"/>
                </a:cubicBezTo>
                <a:cubicBezTo>
                  <a:pt x="15281289" y="-2919"/>
                  <a:pt x="15925238" y="-21748"/>
                  <a:pt x="16280892" y="0"/>
                </a:cubicBezTo>
                <a:cubicBezTo>
                  <a:pt x="16281619" y="6650"/>
                  <a:pt x="16279930" y="15178"/>
                  <a:pt x="16280892" y="27432"/>
                </a:cubicBezTo>
                <a:cubicBezTo>
                  <a:pt x="16098512" y="48472"/>
                  <a:pt x="15881289" y="22250"/>
                  <a:pt x="15765330" y="27432"/>
                </a:cubicBezTo>
                <a:cubicBezTo>
                  <a:pt x="15649371" y="32614"/>
                  <a:pt x="15567326" y="15228"/>
                  <a:pt x="15412578" y="27432"/>
                </a:cubicBezTo>
                <a:cubicBezTo>
                  <a:pt x="15257830" y="39636"/>
                  <a:pt x="14785880" y="29504"/>
                  <a:pt x="14571398" y="27432"/>
                </a:cubicBezTo>
                <a:cubicBezTo>
                  <a:pt x="14356916" y="25360"/>
                  <a:pt x="13827427" y="61696"/>
                  <a:pt x="13567410" y="27432"/>
                </a:cubicBezTo>
                <a:cubicBezTo>
                  <a:pt x="13307393" y="-6832"/>
                  <a:pt x="13200066" y="1718"/>
                  <a:pt x="13051848" y="27432"/>
                </a:cubicBezTo>
                <a:cubicBezTo>
                  <a:pt x="12903630" y="53146"/>
                  <a:pt x="12400701" y="6921"/>
                  <a:pt x="12047860" y="27432"/>
                </a:cubicBezTo>
                <a:cubicBezTo>
                  <a:pt x="11695019" y="47943"/>
                  <a:pt x="11598024" y="51997"/>
                  <a:pt x="11369490" y="27432"/>
                </a:cubicBezTo>
                <a:cubicBezTo>
                  <a:pt x="11140956" y="2868"/>
                  <a:pt x="10761954" y="12862"/>
                  <a:pt x="10365501" y="27432"/>
                </a:cubicBezTo>
                <a:cubicBezTo>
                  <a:pt x="9969048" y="42002"/>
                  <a:pt x="9790411" y="328"/>
                  <a:pt x="9361513" y="27432"/>
                </a:cubicBezTo>
                <a:cubicBezTo>
                  <a:pt x="8932615" y="54536"/>
                  <a:pt x="9113926" y="34318"/>
                  <a:pt x="9008760" y="27432"/>
                </a:cubicBezTo>
                <a:cubicBezTo>
                  <a:pt x="8903594" y="20546"/>
                  <a:pt x="8614812" y="23184"/>
                  <a:pt x="8493199" y="27432"/>
                </a:cubicBezTo>
                <a:cubicBezTo>
                  <a:pt x="8371586" y="31680"/>
                  <a:pt x="8091918" y="43164"/>
                  <a:pt x="7814828" y="27432"/>
                </a:cubicBezTo>
                <a:cubicBezTo>
                  <a:pt x="7537738" y="11700"/>
                  <a:pt x="7462803" y="16870"/>
                  <a:pt x="7136458" y="27432"/>
                </a:cubicBezTo>
                <a:cubicBezTo>
                  <a:pt x="6810113" y="37995"/>
                  <a:pt x="6525162" y="52361"/>
                  <a:pt x="6295278" y="27432"/>
                </a:cubicBezTo>
                <a:cubicBezTo>
                  <a:pt x="6065394" y="2503"/>
                  <a:pt x="6069908" y="30755"/>
                  <a:pt x="5942526" y="27432"/>
                </a:cubicBezTo>
                <a:cubicBezTo>
                  <a:pt x="5815144" y="24109"/>
                  <a:pt x="5717369" y="11415"/>
                  <a:pt x="5589773" y="27432"/>
                </a:cubicBezTo>
                <a:cubicBezTo>
                  <a:pt x="5462177" y="43449"/>
                  <a:pt x="5013558" y="23556"/>
                  <a:pt x="4585785" y="27432"/>
                </a:cubicBezTo>
                <a:cubicBezTo>
                  <a:pt x="4158012" y="31308"/>
                  <a:pt x="3847085" y="18090"/>
                  <a:pt x="3581796" y="27432"/>
                </a:cubicBezTo>
                <a:cubicBezTo>
                  <a:pt x="3316507" y="36774"/>
                  <a:pt x="3154713" y="31771"/>
                  <a:pt x="2903426" y="27432"/>
                </a:cubicBezTo>
                <a:cubicBezTo>
                  <a:pt x="2652139" y="23094"/>
                  <a:pt x="2773806" y="35830"/>
                  <a:pt x="2713482" y="27432"/>
                </a:cubicBezTo>
                <a:cubicBezTo>
                  <a:pt x="2653158" y="19034"/>
                  <a:pt x="2600711" y="22540"/>
                  <a:pt x="2523538" y="27432"/>
                </a:cubicBezTo>
                <a:cubicBezTo>
                  <a:pt x="2446365" y="32324"/>
                  <a:pt x="1741229" y="20965"/>
                  <a:pt x="1519550" y="27432"/>
                </a:cubicBezTo>
                <a:cubicBezTo>
                  <a:pt x="1297871" y="33899"/>
                  <a:pt x="1125646" y="48277"/>
                  <a:pt x="1003988" y="27432"/>
                </a:cubicBezTo>
                <a:cubicBezTo>
                  <a:pt x="882330" y="6587"/>
                  <a:pt x="341133" y="60519"/>
                  <a:pt x="0" y="27432"/>
                </a:cubicBezTo>
                <a:cubicBezTo>
                  <a:pt x="-1251" y="16359"/>
                  <a:pt x="1039" y="7572"/>
                  <a:pt x="0" y="0"/>
                </a:cubicBezTo>
                <a:close/>
              </a:path>
              <a:path w="16280892" h="27432" stroke="0" extrusionOk="0">
                <a:moveTo>
                  <a:pt x="0" y="0"/>
                </a:moveTo>
                <a:cubicBezTo>
                  <a:pt x="132094" y="5368"/>
                  <a:pt x="295768" y="171"/>
                  <a:pt x="515562" y="0"/>
                </a:cubicBezTo>
                <a:cubicBezTo>
                  <a:pt x="735356" y="-171"/>
                  <a:pt x="631430" y="3629"/>
                  <a:pt x="705505" y="0"/>
                </a:cubicBezTo>
                <a:cubicBezTo>
                  <a:pt x="779580" y="-3629"/>
                  <a:pt x="1236188" y="21817"/>
                  <a:pt x="1709494" y="0"/>
                </a:cubicBezTo>
                <a:cubicBezTo>
                  <a:pt x="2182800" y="-21817"/>
                  <a:pt x="2009833" y="-8078"/>
                  <a:pt x="2225055" y="0"/>
                </a:cubicBezTo>
                <a:cubicBezTo>
                  <a:pt x="2440277" y="8078"/>
                  <a:pt x="2576987" y="-3690"/>
                  <a:pt x="2740617" y="0"/>
                </a:cubicBezTo>
                <a:cubicBezTo>
                  <a:pt x="2904247" y="3690"/>
                  <a:pt x="3320878" y="-23618"/>
                  <a:pt x="3744605" y="0"/>
                </a:cubicBezTo>
                <a:cubicBezTo>
                  <a:pt x="4168332" y="23618"/>
                  <a:pt x="3960785" y="-13202"/>
                  <a:pt x="4097358" y="0"/>
                </a:cubicBezTo>
                <a:cubicBezTo>
                  <a:pt x="4233931" y="13202"/>
                  <a:pt x="4707387" y="-19923"/>
                  <a:pt x="5101346" y="0"/>
                </a:cubicBezTo>
                <a:cubicBezTo>
                  <a:pt x="5495305" y="19923"/>
                  <a:pt x="5819839" y="-2146"/>
                  <a:pt x="6105334" y="0"/>
                </a:cubicBezTo>
                <a:cubicBezTo>
                  <a:pt x="6390829" y="2146"/>
                  <a:pt x="6451820" y="-10129"/>
                  <a:pt x="6783705" y="0"/>
                </a:cubicBezTo>
                <a:cubicBezTo>
                  <a:pt x="7115590" y="10129"/>
                  <a:pt x="7343272" y="6830"/>
                  <a:pt x="7787693" y="0"/>
                </a:cubicBezTo>
                <a:cubicBezTo>
                  <a:pt x="8232114" y="-6830"/>
                  <a:pt x="8084321" y="-8759"/>
                  <a:pt x="8303255" y="0"/>
                </a:cubicBezTo>
                <a:cubicBezTo>
                  <a:pt x="8522189" y="8759"/>
                  <a:pt x="8642548" y="10676"/>
                  <a:pt x="8818816" y="0"/>
                </a:cubicBezTo>
                <a:cubicBezTo>
                  <a:pt x="8995084" y="-10676"/>
                  <a:pt x="9419823" y="19068"/>
                  <a:pt x="9659996" y="0"/>
                </a:cubicBezTo>
                <a:cubicBezTo>
                  <a:pt x="9900169" y="-19068"/>
                  <a:pt x="9981281" y="-18291"/>
                  <a:pt x="10175557" y="0"/>
                </a:cubicBezTo>
                <a:cubicBezTo>
                  <a:pt x="10369833" y="18291"/>
                  <a:pt x="10761846" y="3543"/>
                  <a:pt x="11179546" y="0"/>
                </a:cubicBezTo>
                <a:cubicBezTo>
                  <a:pt x="11597246" y="-3543"/>
                  <a:pt x="11926388" y="33443"/>
                  <a:pt x="12183534" y="0"/>
                </a:cubicBezTo>
                <a:cubicBezTo>
                  <a:pt x="12440680" y="-33443"/>
                  <a:pt x="12684884" y="13168"/>
                  <a:pt x="12861905" y="0"/>
                </a:cubicBezTo>
                <a:cubicBezTo>
                  <a:pt x="13038926" y="-13168"/>
                  <a:pt x="13216637" y="-5124"/>
                  <a:pt x="13377466" y="0"/>
                </a:cubicBezTo>
                <a:cubicBezTo>
                  <a:pt x="13538295" y="5124"/>
                  <a:pt x="13493173" y="-3867"/>
                  <a:pt x="13567410" y="0"/>
                </a:cubicBezTo>
                <a:cubicBezTo>
                  <a:pt x="13641647" y="3867"/>
                  <a:pt x="13758514" y="-13877"/>
                  <a:pt x="13920163" y="0"/>
                </a:cubicBezTo>
                <a:cubicBezTo>
                  <a:pt x="14081812" y="13877"/>
                  <a:pt x="14124450" y="8909"/>
                  <a:pt x="14272915" y="0"/>
                </a:cubicBezTo>
                <a:cubicBezTo>
                  <a:pt x="14421380" y="-8909"/>
                  <a:pt x="14593413" y="-7184"/>
                  <a:pt x="14788477" y="0"/>
                </a:cubicBezTo>
                <a:cubicBezTo>
                  <a:pt x="14983541" y="7184"/>
                  <a:pt x="15709700" y="-55721"/>
                  <a:pt x="16280892" y="0"/>
                </a:cubicBezTo>
                <a:cubicBezTo>
                  <a:pt x="16282183" y="11478"/>
                  <a:pt x="16282086" y="14228"/>
                  <a:pt x="16280892" y="27432"/>
                </a:cubicBezTo>
                <a:cubicBezTo>
                  <a:pt x="16123730" y="31268"/>
                  <a:pt x="15899890" y="26679"/>
                  <a:pt x="15602522" y="27432"/>
                </a:cubicBezTo>
                <a:cubicBezTo>
                  <a:pt x="15305154" y="28186"/>
                  <a:pt x="15252307" y="20177"/>
                  <a:pt x="14924151" y="27432"/>
                </a:cubicBezTo>
                <a:cubicBezTo>
                  <a:pt x="14595995" y="34687"/>
                  <a:pt x="14662608" y="41537"/>
                  <a:pt x="14571398" y="27432"/>
                </a:cubicBezTo>
                <a:cubicBezTo>
                  <a:pt x="14480188" y="13327"/>
                  <a:pt x="14057344" y="27311"/>
                  <a:pt x="13730219" y="27432"/>
                </a:cubicBezTo>
                <a:cubicBezTo>
                  <a:pt x="13403094" y="27553"/>
                  <a:pt x="13479093" y="22044"/>
                  <a:pt x="13377466" y="27432"/>
                </a:cubicBezTo>
                <a:cubicBezTo>
                  <a:pt x="13275839" y="32820"/>
                  <a:pt x="12951162" y="1863"/>
                  <a:pt x="12536287" y="27432"/>
                </a:cubicBezTo>
                <a:cubicBezTo>
                  <a:pt x="12121412" y="53001"/>
                  <a:pt x="12410210" y="21673"/>
                  <a:pt x="12346343" y="27432"/>
                </a:cubicBezTo>
                <a:cubicBezTo>
                  <a:pt x="12282476" y="33191"/>
                  <a:pt x="11837570" y="67787"/>
                  <a:pt x="11505164" y="27432"/>
                </a:cubicBezTo>
                <a:cubicBezTo>
                  <a:pt x="11172758" y="-12923"/>
                  <a:pt x="11307286" y="21302"/>
                  <a:pt x="11152411" y="27432"/>
                </a:cubicBezTo>
                <a:cubicBezTo>
                  <a:pt x="10997536" y="33562"/>
                  <a:pt x="11042121" y="20479"/>
                  <a:pt x="10962467" y="27432"/>
                </a:cubicBezTo>
                <a:cubicBezTo>
                  <a:pt x="10882813" y="34385"/>
                  <a:pt x="10768155" y="17793"/>
                  <a:pt x="10609715" y="27432"/>
                </a:cubicBezTo>
                <a:cubicBezTo>
                  <a:pt x="10451275" y="37071"/>
                  <a:pt x="9983734" y="10056"/>
                  <a:pt x="9768535" y="27432"/>
                </a:cubicBezTo>
                <a:cubicBezTo>
                  <a:pt x="9553336" y="44808"/>
                  <a:pt x="9512715" y="24391"/>
                  <a:pt x="9415783" y="27432"/>
                </a:cubicBezTo>
                <a:cubicBezTo>
                  <a:pt x="9318851" y="30473"/>
                  <a:pt x="9302863" y="32409"/>
                  <a:pt x="9225839" y="27432"/>
                </a:cubicBezTo>
                <a:cubicBezTo>
                  <a:pt x="9148815" y="22455"/>
                  <a:pt x="9005247" y="27775"/>
                  <a:pt x="8873086" y="27432"/>
                </a:cubicBezTo>
                <a:cubicBezTo>
                  <a:pt x="8740925" y="27089"/>
                  <a:pt x="8597862" y="44957"/>
                  <a:pt x="8357525" y="27432"/>
                </a:cubicBezTo>
                <a:cubicBezTo>
                  <a:pt x="8117188" y="9907"/>
                  <a:pt x="7830326" y="336"/>
                  <a:pt x="7679154" y="27432"/>
                </a:cubicBezTo>
                <a:cubicBezTo>
                  <a:pt x="7527982" y="54528"/>
                  <a:pt x="7487877" y="41910"/>
                  <a:pt x="7326401" y="27432"/>
                </a:cubicBezTo>
                <a:cubicBezTo>
                  <a:pt x="7164925" y="12954"/>
                  <a:pt x="6715807" y="57076"/>
                  <a:pt x="6322413" y="27432"/>
                </a:cubicBezTo>
                <a:cubicBezTo>
                  <a:pt x="5929019" y="-2212"/>
                  <a:pt x="5917783" y="-2491"/>
                  <a:pt x="5644043" y="27432"/>
                </a:cubicBezTo>
                <a:cubicBezTo>
                  <a:pt x="5370303" y="57355"/>
                  <a:pt x="5045383" y="23003"/>
                  <a:pt x="4640054" y="27432"/>
                </a:cubicBezTo>
                <a:cubicBezTo>
                  <a:pt x="4234725" y="31861"/>
                  <a:pt x="4205736" y="15581"/>
                  <a:pt x="3798875" y="27432"/>
                </a:cubicBezTo>
                <a:cubicBezTo>
                  <a:pt x="3392014" y="39283"/>
                  <a:pt x="3451278" y="26782"/>
                  <a:pt x="3283313" y="27432"/>
                </a:cubicBezTo>
                <a:cubicBezTo>
                  <a:pt x="3115348" y="28082"/>
                  <a:pt x="2773067" y="64616"/>
                  <a:pt x="2442134" y="27432"/>
                </a:cubicBezTo>
                <a:cubicBezTo>
                  <a:pt x="2111201" y="-9752"/>
                  <a:pt x="2244120" y="15839"/>
                  <a:pt x="2089381" y="27432"/>
                </a:cubicBezTo>
                <a:cubicBezTo>
                  <a:pt x="1934642" y="39025"/>
                  <a:pt x="1619221" y="41603"/>
                  <a:pt x="1411011" y="27432"/>
                </a:cubicBezTo>
                <a:cubicBezTo>
                  <a:pt x="1202801" y="13262"/>
                  <a:pt x="1262505" y="27975"/>
                  <a:pt x="1221067" y="27432"/>
                </a:cubicBezTo>
                <a:cubicBezTo>
                  <a:pt x="1179629" y="26889"/>
                  <a:pt x="395550" y="-2351"/>
                  <a:pt x="0" y="27432"/>
                </a:cubicBezTo>
                <a:cubicBezTo>
                  <a:pt x="-1057" y="18241"/>
                  <a:pt x="670" y="121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4A57CE6-0093-2F7D-FA69-A8CA19181AD5}"/>
              </a:ext>
            </a:extLst>
          </p:cNvPr>
          <p:cNvSpPr txBox="1">
            <a:spLocks/>
          </p:cNvSpPr>
          <p:nvPr/>
        </p:nvSpPr>
        <p:spPr>
          <a:xfrm>
            <a:off x="1257300" y="2894076"/>
            <a:ext cx="15773400" cy="637794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indent="-228600" defTabSz="914400"/>
            <a:r>
              <a:rPr lang="en-US" sz="3600" dirty="0"/>
              <a:t>You may not be enrolled in more than one program at any time</a:t>
            </a:r>
          </a:p>
          <a:p>
            <a:pPr indent="-228600" defTabSz="914400"/>
            <a:r>
              <a:rPr lang="en-US" sz="3600" dirty="0"/>
              <a:t>In fairness to other applicants and nutrition and dietetics programs, if you have decided before November 15 (Fall) or March 15 (Spring) not to attend a program that has offered you admission, promptly withdraw your application from the program(s) by contacting the program director</a:t>
            </a:r>
          </a:p>
          <a:p>
            <a:pPr indent="-228600" defTabSz="914400"/>
            <a:r>
              <a:rPr lang="en-US" sz="3600" dirty="0"/>
              <a:t>Once you have accepted an offer, if you were offered admission to other programs, you must contact the program director(s) to decline offer(s). This allows waitlisted applicants to be given offers</a:t>
            </a:r>
          </a:p>
          <a:p>
            <a:pPr marL="0" indent="-228600" defTabSz="914400"/>
            <a:endParaRPr lang="en-US" sz="3300" dirty="0"/>
          </a:p>
        </p:txBody>
      </p:sp>
      <p:sp>
        <p:nvSpPr>
          <p:cNvPr id="5" name="Slide Number Placeholder 4">
            <a:extLst>
              <a:ext uri="{FF2B5EF4-FFF2-40B4-BE49-F238E27FC236}">
                <a16:creationId xmlns:a16="http://schemas.microsoft.com/office/drawing/2014/main" id="{2EAFF6A4-29B2-6E5F-B551-632064A385A0}"/>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B6F15528-21DE-4FAA-801E-634DDDAF4B2B}" type="slidenum">
              <a:rPr lang="en-US" sz="1200" smtClean="0">
                <a:solidFill>
                  <a:schemeClr val="tx1">
                    <a:tint val="75000"/>
                  </a:schemeClr>
                </a:solidFill>
              </a:rPr>
              <a:pPr>
                <a:spcAft>
                  <a:spcPts val="600"/>
                </a:spcAft>
              </a:pPr>
              <a:t>20</a:t>
            </a:fld>
            <a:endParaRPr lang="en-US" sz="1200">
              <a:solidFill>
                <a:schemeClr val="tx1">
                  <a:tint val="75000"/>
                </a:schemeClr>
              </a:solidFill>
            </a:endParaRPr>
          </a:p>
        </p:txBody>
      </p:sp>
      <p:sp>
        <p:nvSpPr>
          <p:cNvPr id="3" name="Content Placeholder 2">
            <a:extLst>
              <a:ext uri="{FF2B5EF4-FFF2-40B4-BE49-F238E27FC236}">
                <a16:creationId xmlns:a16="http://schemas.microsoft.com/office/drawing/2014/main" id="{738B911C-E737-7C35-2485-9A6440D086C7}"/>
              </a:ext>
            </a:extLst>
          </p:cNvPr>
          <p:cNvSpPr txBox="1">
            <a:spLocks/>
          </p:cNvSpPr>
          <p:nvPr/>
        </p:nvSpPr>
        <p:spPr>
          <a:xfrm>
            <a:off x="1257300" y="2738437"/>
            <a:ext cx="15773400"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91988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83EF1-27A1-F469-E352-622B0DEC83E6}"/>
              </a:ext>
            </a:extLst>
          </p:cNvPr>
          <p:cNvSpPr>
            <a:spLocks noGrp="1"/>
          </p:cNvSpPr>
          <p:nvPr>
            <p:ph type="title"/>
          </p:nvPr>
        </p:nvSpPr>
        <p:spPr>
          <a:xfrm>
            <a:off x="946403" y="960120"/>
            <a:ext cx="11098451" cy="2221992"/>
          </a:xfrm>
        </p:spPr>
        <p:txBody>
          <a:bodyPr vert="horz" lIns="91440" tIns="45720" rIns="91440" bIns="45720" rtlCol="0" anchor="b">
            <a:normAutofit/>
          </a:bodyPr>
          <a:lstStyle/>
          <a:p>
            <a:pPr defTabSz="914400"/>
            <a:r>
              <a:rPr lang="en-US" sz="7500" kern="1200" dirty="0">
                <a:solidFill>
                  <a:schemeClr val="tx1"/>
                </a:solidFill>
                <a:latin typeface="+mj-lt"/>
                <a:ea typeface="+mj-ea"/>
                <a:cs typeface="+mj-cs"/>
              </a:rPr>
              <a:t>Receiving Multiple Offers</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CE14824-B84F-761B-D5F7-E27B9C24DD71}"/>
              </a:ext>
            </a:extLst>
          </p:cNvPr>
          <p:cNvSpPr txBox="1">
            <a:spLocks/>
          </p:cNvSpPr>
          <p:nvPr/>
        </p:nvSpPr>
        <p:spPr>
          <a:xfrm>
            <a:off x="946404" y="3800418"/>
            <a:ext cx="7228332" cy="5687442"/>
          </a:xfrm>
          <a:prstGeom prst="rect">
            <a:avLst/>
          </a:prstGeom>
        </p:spPr>
        <p:txBody>
          <a:bodyPr vert="horz" lIns="91440" tIns="45720" rIns="91440" bIns="45720" rtlCol="0" anchor="t">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indent="-228600" defTabSz="914400"/>
            <a:r>
              <a:rPr lang="en-US" sz="3600" dirty="0"/>
              <a:t>If you receive and accept an alternative offer after you have already accepted an offer, you must rescind/withdraw your acceptance at the program where you had previously accepted an offer within 24 hours of accepting the offer at the new program</a:t>
            </a:r>
          </a:p>
          <a:p>
            <a:pPr indent="-228600" defTabSz="914400"/>
            <a:endParaRPr lang="en-US" sz="3300" dirty="0"/>
          </a:p>
        </p:txBody>
      </p:sp>
      <p:pic>
        <p:nvPicPr>
          <p:cNvPr id="7" name="Picture 6" descr="A screenshot of a computer screen&#10;&#10;Description automatically generated">
            <a:extLst>
              <a:ext uri="{FF2B5EF4-FFF2-40B4-BE49-F238E27FC236}">
                <a16:creationId xmlns:a16="http://schemas.microsoft.com/office/drawing/2014/main" id="{87E9AF47-ABA4-2E5A-EC6B-E66FB7D0803D}"/>
              </a:ext>
            </a:extLst>
          </p:cNvPr>
          <p:cNvPicPr>
            <a:picLocks noChangeAspect="1"/>
          </p:cNvPicPr>
          <p:nvPr/>
        </p:nvPicPr>
        <p:blipFill>
          <a:blip r:embed="rId2">
            <a:extLst>
              <a:ext uri="{28A0092B-C50C-407E-A947-70E740481C1C}">
                <a14:useLocalDpi xmlns:a14="http://schemas.microsoft.com/office/drawing/2010/main" val="0"/>
              </a:ext>
            </a:extLst>
          </a:blip>
          <a:srcRect l="20193" t="56472" r="19642" b="15967"/>
          <a:stretch/>
        </p:blipFill>
        <p:spPr>
          <a:xfrm>
            <a:off x="8534400" y="3559302"/>
            <a:ext cx="9245600" cy="5321808"/>
          </a:xfrm>
          <a:prstGeom prst="rect">
            <a:avLst/>
          </a:prstGeom>
        </p:spPr>
      </p:pic>
      <p:sp>
        <p:nvSpPr>
          <p:cNvPr id="3" name="Slide Number Placeholder 2">
            <a:extLst>
              <a:ext uri="{FF2B5EF4-FFF2-40B4-BE49-F238E27FC236}">
                <a16:creationId xmlns:a16="http://schemas.microsoft.com/office/drawing/2014/main" id="{F2B2E589-CE75-D935-0775-C1E2E13E3941}"/>
              </a:ext>
            </a:extLst>
          </p:cNvPr>
          <p:cNvSpPr>
            <a:spLocks noGrp="1"/>
          </p:cNvSpPr>
          <p:nvPr>
            <p:ph type="sldNum" sz="quarter" idx="12"/>
          </p:nvPr>
        </p:nvSpPr>
        <p:spPr/>
        <p:txBody>
          <a:bodyPr/>
          <a:lstStyle/>
          <a:p>
            <a:fld id="{B6F15528-21DE-4FAA-801E-634DDDAF4B2B}" type="slidenum">
              <a:rPr lang="en-US" smtClean="0"/>
              <a:t>21</a:t>
            </a:fld>
            <a:endParaRPr lang="en-US"/>
          </a:p>
        </p:txBody>
      </p:sp>
    </p:spTree>
    <p:extLst>
      <p:ext uri="{BB962C8B-B14F-4D97-AF65-F5344CB8AC3E}">
        <p14:creationId xmlns:p14="http://schemas.microsoft.com/office/powerpoint/2010/main" val="3320550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469"/>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D41E811-5EF7-F3B7-807D-54707C2BDD61}"/>
              </a:ext>
            </a:extLst>
          </p:cNvPr>
          <p:cNvSpPr>
            <a:spLocks noGrp="1"/>
          </p:cNvSpPr>
          <p:nvPr>
            <p:ph type="title"/>
          </p:nvPr>
        </p:nvSpPr>
        <p:spPr>
          <a:xfrm>
            <a:off x="719091" y="1606200"/>
            <a:ext cx="5909532" cy="8374689"/>
          </a:xfrm>
        </p:spPr>
        <p:txBody>
          <a:bodyPr>
            <a:normAutofit/>
          </a:bodyPr>
          <a:lstStyle/>
          <a:p>
            <a:pPr algn="r"/>
            <a:r>
              <a:rPr lang="en-US" sz="10200"/>
              <a:t>Applicant Training Video and Resources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92079" y="1698171"/>
            <a:ext cx="0" cy="8576359"/>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B484541-694E-5543-CE43-C683168B1BFC}"/>
              </a:ext>
            </a:extLst>
          </p:cNvPr>
          <p:cNvGraphicFramePr>
            <a:graphicFrameLocks noGrp="1"/>
          </p:cNvGraphicFramePr>
          <p:nvPr>
            <p:ph idx="1"/>
            <p:extLst>
              <p:ext uri="{D42A27DB-BD31-4B8C-83A1-F6EECF244321}">
                <p14:modId xmlns:p14="http://schemas.microsoft.com/office/powerpoint/2010/main" val="3585266670"/>
              </p:ext>
            </p:extLst>
          </p:nvPr>
        </p:nvGraphicFramePr>
        <p:xfrm>
          <a:off x="7662802" y="1068495"/>
          <a:ext cx="9367898" cy="8384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B74744E-87A8-C8AE-E00B-E62976DD2C09}"/>
              </a:ext>
            </a:extLst>
          </p:cNvPr>
          <p:cNvSpPr>
            <a:spLocks noGrp="1"/>
          </p:cNvSpPr>
          <p:nvPr>
            <p:ph type="sldNum" sz="quarter" idx="12"/>
          </p:nvPr>
        </p:nvSpPr>
        <p:spPr/>
        <p:txBody>
          <a:bodyPr/>
          <a:lstStyle/>
          <a:p>
            <a:fld id="{B6F15528-21DE-4FAA-801E-634DDDAF4B2B}" type="slidenum">
              <a:rPr lang="en-US" smtClean="0"/>
              <a:t>22</a:t>
            </a:fld>
            <a:endParaRPr lang="en-US"/>
          </a:p>
        </p:txBody>
      </p:sp>
    </p:spTree>
    <p:extLst>
      <p:ext uri="{BB962C8B-B14F-4D97-AF65-F5344CB8AC3E}">
        <p14:creationId xmlns:p14="http://schemas.microsoft.com/office/powerpoint/2010/main" val="1059744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A5BB80-22FE-3E76-283F-6D24EA8FCE2D}"/>
              </a:ext>
            </a:extLst>
          </p:cNvPr>
          <p:cNvSpPr>
            <a:spLocks noGrp="1"/>
          </p:cNvSpPr>
          <p:nvPr>
            <p:ph type="title"/>
          </p:nvPr>
        </p:nvSpPr>
        <p:spPr>
          <a:xfrm>
            <a:off x="946404" y="960120"/>
            <a:ext cx="7228332" cy="2221992"/>
          </a:xfrm>
        </p:spPr>
        <p:txBody>
          <a:bodyPr anchor="b">
            <a:normAutofit/>
          </a:bodyPr>
          <a:lstStyle/>
          <a:p>
            <a:r>
              <a:rPr lang="en-US" sz="7500"/>
              <a:t>DICAS SUPPORT</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FEB161-8E0E-56B8-8CDD-854814885B56}"/>
              </a:ext>
            </a:extLst>
          </p:cNvPr>
          <p:cNvSpPr>
            <a:spLocks noGrp="1"/>
          </p:cNvSpPr>
          <p:nvPr>
            <p:ph idx="1"/>
          </p:nvPr>
        </p:nvSpPr>
        <p:spPr>
          <a:xfrm>
            <a:off x="946404" y="3991356"/>
            <a:ext cx="7228332" cy="5321808"/>
          </a:xfrm>
        </p:spPr>
        <p:txBody>
          <a:bodyPr anchor="t">
            <a:normAutofit/>
          </a:bodyPr>
          <a:lstStyle/>
          <a:p>
            <a:r>
              <a:rPr lang="en-US" sz="3300" b="0" i="0">
                <a:effectLst/>
                <a:latin typeface="Lato" panose="020F0502020204030204" pitchFamily="34" charset="0"/>
              </a:rPr>
              <a:t>DICAS has a chat box that can be accessed in the bottom right corner of the screen.</a:t>
            </a:r>
          </a:p>
          <a:p>
            <a:pPr>
              <a:buFont typeface="Arial" panose="020B0604020202020204" pitchFamily="34" charset="0"/>
              <a:buChar char="•"/>
            </a:pPr>
            <a:r>
              <a:rPr lang="en-US" sz="3300" b="0" i="0">
                <a:effectLst/>
                <a:latin typeface="Lato" panose="020F0502020204030204" pitchFamily="34" charset="0"/>
              </a:rPr>
              <a:t>If you need assistance with the centralized application, please contact </a:t>
            </a:r>
            <a:r>
              <a:rPr lang="en-US" sz="3300" b="0" i="0" u="sng">
                <a:effectLst/>
                <a:latin typeface="Lato" panose="020F0502020204030204" pitchFamily="34" charset="0"/>
                <a:hlinkClick r:id="rId2"/>
              </a:rPr>
              <a:t>DICAS customer support</a:t>
            </a:r>
            <a:r>
              <a:rPr lang="en-US" sz="3300" b="0" i="0">
                <a:effectLst/>
                <a:latin typeface="Lato" panose="020F0502020204030204" pitchFamily="34" charset="0"/>
              </a:rPr>
              <a:t> at 617/612-2855.</a:t>
            </a:r>
            <a:endParaRPr lang="en-US" sz="3300">
              <a:latin typeface="Lato" panose="020F0502020204030204" pitchFamily="34" charset="0"/>
            </a:endParaRPr>
          </a:p>
          <a:p>
            <a:pPr>
              <a:buFont typeface="Arial" panose="020B0604020202020204" pitchFamily="34" charset="0"/>
              <a:buChar char="•"/>
            </a:pPr>
            <a:r>
              <a:rPr lang="en-US" sz="3300" b="0" i="0">
                <a:effectLst/>
                <a:latin typeface="Lato" panose="020F0502020204030204" pitchFamily="34" charset="0"/>
              </a:rPr>
              <a:t>If you have any general questions about applying to dietetics programs, contact </a:t>
            </a:r>
            <a:r>
              <a:rPr lang="en-US" sz="3300" b="0" i="0" u="sng">
                <a:effectLst/>
                <a:latin typeface="Lato" panose="020F0502020204030204" pitchFamily="34" charset="0"/>
                <a:hlinkClick r:id="rId3"/>
              </a:rPr>
              <a:t>ACEND</a:t>
            </a:r>
            <a:r>
              <a:rPr lang="en-US" sz="3300" b="0" i="0">
                <a:effectLst/>
                <a:latin typeface="Lato" panose="020F0502020204030204" pitchFamily="34" charset="0"/>
              </a:rPr>
              <a:t>.</a:t>
            </a:r>
          </a:p>
          <a:p>
            <a:endParaRPr lang="en-US" sz="3300"/>
          </a:p>
        </p:txBody>
      </p:sp>
      <p:pic>
        <p:nvPicPr>
          <p:cNvPr id="6" name="Picture 5" descr="A screenshot of a computer&#10;&#10;AI-generated content may be incorrect.">
            <a:extLst>
              <a:ext uri="{FF2B5EF4-FFF2-40B4-BE49-F238E27FC236}">
                <a16:creationId xmlns:a16="http://schemas.microsoft.com/office/drawing/2014/main" id="{C84D2800-9323-CB1B-7E7B-4FF2EBAA885A}"/>
              </a:ext>
            </a:extLst>
          </p:cNvPr>
          <p:cNvPicPr>
            <a:picLocks noChangeAspect="1"/>
          </p:cNvPicPr>
          <p:nvPr/>
        </p:nvPicPr>
        <p:blipFill>
          <a:blip r:embed="rId4" cstate="print">
            <a:extLst>
              <a:ext uri="{28A0092B-C50C-407E-A947-70E740481C1C}">
                <a14:useLocalDpi xmlns:a14="http://schemas.microsoft.com/office/drawing/2010/main" val="0"/>
              </a:ext>
            </a:extLst>
          </a:blip>
          <a:srcRect l="3037" t="15092" r="3738" b="5474"/>
          <a:stretch/>
        </p:blipFill>
        <p:spPr>
          <a:xfrm>
            <a:off x="9148572" y="2736396"/>
            <a:ext cx="8188452" cy="4814208"/>
          </a:xfrm>
          <a:prstGeom prst="rect">
            <a:avLst/>
          </a:prstGeom>
        </p:spPr>
      </p:pic>
      <p:sp>
        <p:nvSpPr>
          <p:cNvPr id="4" name="Slide Number Placeholder 3">
            <a:extLst>
              <a:ext uri="{FF2B5EF4-FFF2-40B4-BE49-F238E27FC236}">
                <a16:creationId xmlns:a16="http://schemas.microsoft.com/office/drawing/2014/main" id="{D56BB5EF-7ADD-9F2B-4F47-D7ECB7E24064}"/>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23</a:t>
            </a:fld>
            <a:endParaRPr lang="en-US"/>
          </a:p>
        </p:txBody>
      </p:sp>
      <p:sp>
        <p:nvSpPr>
          <p:cNvPr id="7" name="Oval 6">
            <a:extLst>
              <a:ext uri="{FF2B5EF4-FFF2-40B4-BE49-F238E27FC236}">
                <a16:creationId xmlns:a16="http://schemas.microsoft.com/office/drawing/2014/main" id="{955DC31C-055B-45BB-49CA-B0C3F8593463}"/>
              </a:ext>
            </a:extLst>
          </p:cNvPr>
          <p:cNvSpPr/>
          <p:nvPr/>
        </p:nvSpPr>
        <p:spPr>
          <a:xfrm>
            <a:off x="16537385" y="6822926"/>
            <a:ext cx="874528" cy="89313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8341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BD511-C64D-92F2-371F-0266E3A705CF}"/>
              </a:ext>
            </a:extLst>
          </p:cNvPr>
          <p:cNvSpPr>
            <a:spLocks noGrp="1"/>
          </p:cNvSpPr>
          <p:nvPr>
            <p:ph type="title"/>
          </p:nvPr>
        </p:nvSpPr>
        <p:spPr>
          <a:xfrm>
            <a:off x="946404" y="960120"/>
            <a:ext cx="7228332" cy="2221992"/>
          </a:xfrm>
        </p:spPr>
        <p:txBody>
          <a:bodyPr anchor="b">
            <a:normAutofit/>
          </a:bodyPr>
          <a:lstStyle/>
          <a:p>
            <a:r>
              <a:rPr lang="en-US" sz="7500"/>
              <a:t>Setting Up Your Profile</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696A67-E52B-7CF4-0866-53AEBDE7F460}"/>
              </a:ext>
            </a:extLst>
          </p:cNvPr>
          <p:cNvSpPr>
            <a:spLocks noGrp="1"/>
          </p:cNvSpPr>
          <p:nvPr>
            <p:ph idx="1"/>
          </p:nvPr>
        </p:nvSpPr>
        <p:spPr>
          <a:xfrm>
            <a:off x="946404" y="3991356"/>
            <a:ext cx="7228332" cy="5321808"/>
          </a:xfrm>
        </p:spPr>
        <p:txBody>
          <a:bodyPr anchor="t">
            <a:normAutofit lnSpcReduction="10000"/>
          </a:bodyPr>
          <a:lstStyle/>
          <a:p>
            <a:r>
              <a:rPr lang="en-US" sz="3300" dirty="0"/>
              <a:t>Visit </a:t>
            </a:r>
            <a:r>
              <a:rPr lang="en-US" sz="3300" dirty="0">
                <a:hlinkClick r:id="rId2"/>
              </a:rPr>
              <a:t>DICAS</a:t>
            </a:r>
            <a:r>
              <a:rPr lang="en-US" sz="3300" dirty="0"/>
              <a:t> to create your account</a:t>
            </a:r>
          </a:p>
          <a:p>
            <a:r>
              <a:rPr lang="en-US" sz="3300" dirty="0"/>
              <a:t>There is no cost to the applicant to create an account</a:t>
            </a:r>
          </a:p>
          <a:p>
            <a:r>
              <a:rPr lang="en-US" sz="3300" dirty="0"/>
              <a:t>Once you create your account, you will first be asked whether you have a DPD Verification Statement or a Declaration of Intent from a Didactic Program in Dietetics (DPD). This initial question will determine future questions and documentation required in the application. </a:t>
            </a:r>
          </a:p>
        </p:txBody>
      </p:sp>
      <p:pic>
        <p:nvPicPr>
          <p:cNvPr id="5" name="Picture 4" descr="A screenshot of a computer&#10;&#10;Description automatically generated">
            <a:extLst>
              <a:ext uri="{FF2B5EF4-FFF2-40B4-BE49-F238E27FC236}">
                <a16:creationId xmlns:a16="http://schemas.microsoft.com/office/drawing/2014/main" id="{942DE914-794E-09A3-75BE-EB4B83343E7B}"/>
              </a:ext>
            </a:extLst>
          </p:cNvPr>
          <p:cNvPicPr>
            <a:picLocks noChangeAspect="1"/>
          </p:cNvPicPr>
          <p:nvPr/>
        </p:nvPicPr>
        <p:blipFill>
          <a:blip r:embed="rId3">
            <a:extLst>
              <a:ext uri="{28A0092B-C50C-407E-A947-70E740481C1C}">
                <a14:useLocalDpi xmlns:a14="http://schemas.microsoft.com/office/drawing/2010/main" val="0"/>
              </a:ext>
            </a:extLst>
          </a:blip>
          <a:srcRect l="14706" t="21882" r="14706" b="18006"/>
          <a:stretch/>
        </p:blipFill>
        <p:spPr>
          <a:xfrm>
            <a:off x="9148572" y="2206040"/>
            <a:ext cx="8188452" cy="5874919"/>
          </a:xfrm>
          <a:prstGeom prst="rect">
            <a:avLst/>
          </a:prstGeom>
        </p:spPr>
      </p:pic>
      <p:sp>
        <p:nvSpPr>
          <p:cNvPr id="4" name="Slide Number Placeholder 3">
            <a:extLst>
              <a:ext uri="{FF2B5EF4-FFF2-40B4-BE49-F238E27FC236}">
                <a16:creationId xmlns:a16="http://schemas.microsoft.com/office/drawing/2014/main" id="{9EA18C98-FD73-854A-6FA4-743399310527}"/>
              </a:ext>
            </a:extLst>
          </p:cNvPr>
          <p:cNvSpPr>
            <a:spLocks noGrp="1"/>
          </p:cNvSpPr>
          <p:nvPr>
            <p:ph type="sldNum" sz="quarter" idx="12"/>
          </p:nvPr>
        </p:nvSpPr>
        <p:spPr/>
        <p:txBody>
          <a:bodyPr/>
          <a:lstStyle/>
          <a:p>
            <a:fld id="{B6F15528-21DE-4FAA-801E-634DDDAF4B2B}" type="slidenum">
              <a:rPr lang="en-US" smtClean="0"/>
              <a:t>3</a:t>
            </a:fld>
            <a:endParaRPr lang="en-US"/>
          </a:p>
        </p:txBody>
      </p:sp>
    </p:spTree>
    <p:extLst>
      <p:ext uri="{BB962C8B-B14F-4D97-AF65-F5344CB8AC3E}">
        <p14:creationId xmlns:p14="http://schemas.microsoft.com/office/powerpoint/2010/main" val="193005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A98655-C986-C5F3-D801-8CDAC0D1DE91}"/>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A5BDA-14EB-FC4A-598B-E23453846782}"/>
              </a:ext>
            </a:extLst>
          </p:cNvPr>
          <p:cNvSpPr>
            <a:spLocks noGrp="1"/>
          </p:cNvSpPr>
          <p:nvPr>
            <p:ph type="title"/>
          </p:nvPr>
        </p:nvSpPr>
        <p:spPr>
          <a:xfrm>
            <a:off x="946403" y="355600"/>
            <a:ext cx="5514295" cy="3182288"/>
          </a:xfrm>
        </p:spPr>
        <p:txBody>
          <a:bodyPr anchor="b">
            <a:normAutofit/>
          </a:bodyPr>
          <a:lstStyle/>
          <a:p>
            <a:r>
              <a:rPr lang="en-US" dirty="0"/>
              <a:t>Selecting Programs to Apply To</a:t>
            </a:r>
          </a:p>
        </p:txBody>
      </p:sp>
      <p:sp>
        <p:nvSpPr>
          <p:cNvPr id="20"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860634"/>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8F1EDE-8DE8-D6A0-131B-5823510B2635}"/>
              </a:ext>
            </a:extLst>
          </p:cNvPr>
          <p:cNvSpPr>
            <a:spLocks noGrp="1"/>
          </p:cNvSpPr>
          <p:nvPr>
            <p:ph idx="1"/>
          </p:nvPr>
        </p:nvSpPr>
        <p:spPr>
          <a:xfrm>
            <a:off x="759460" y="3588688"/>
            <a:ext cx="5835396" cy="5435092"/>
          </a:xfrm>
        </p:spPr>
        <p:txBody>
          <a:bodyPr anchor="t">
            <a:normAutofit/>
          </a:bodyPr>
          <a:lstStyle/>
          <a:p>
            <a:pPr marL="0" indent="0">
              <a:buNone/>
            </a:pPr>
            <a:endParaRPr lang="en-US" sz="3300" dirty="0">
              <a:latin typeface="Arial"/>
              <a:cs typeface="Arial"/>
            </a:endParaRPr>
          </a:p>
          <a:p>
            <a:r>
              <a:rPr lang="en-US" sz="3300" dirty="0">
                <a:latin typeface="Arial"/>
                <a:cs typeface="Arial"/>
              </a:rPr>
              <a:t>Use the filters and search bar to find programs</a:t>
            </a:r>
          </a:p>
          <a:p>
            <a:r>
              <a:rPr lang="en-US" sz="3300" dirty="0">
                <a:latin typeface="Arial"/>
                <a:cs typeface="Arial"/>
              </a:rPr>
              <a:t>To view basic program information, click on the program name</a:t>
            </a:r>
          </a:p>
          <a:p>
            <a:r>
              <a:rPr lang="en-US" sz="3300" dirty="0">
                <a:latin typeface="Arial"/>
                <a:cs typeface="Arial"/>
              </a:rPr>
              <a:t>To add a program to apply to, click on the plus sign next to the program name</a:t>
            </a:r>
          </a:p>
          <a:p>
            <a:endParaRPr lang="en-US" sz="3300" dirty="0">
              <a:latin typeface="Arial"/>
              <a:cs typeface="Arial"/>
            </a:endParaRPr>
          </a:p>
          <a:p>
            <a:pPr marL="685800" lvl="1" indent="0">
              <a:buNone/>
            </a:pPr>
            <a:endParaRPr lang="en-US" sz="3300" dirty="0">
              <a:latin typeface="Arial"/>
              <a:cs typeface="Arial"/>
            </a:endParaRPr>
          </a:p>
          <a:p>
            <a:endParaRPr lang="en-US" sz="3300" dirty="0"/>
          </a:p>
        </p:txBody>
      </p:sp>
      <p:sp>
        <p:nvSpPr>
          <p:cNvPr id="4" name="Slide Number Placeholder 3">
            <a:extLst>
              <a:ext uri="{FF2B5EF4-FFF2-40B4-BE49-F238E27FC236}">
                <a16:creationId xmlns:a16="http://schemas.microsoft.com/office/drawing/2014/main" id="{BFBE25DC-8628-BE10-8540-848650100DA5}"/>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4</a:t>
            </a:fld>
            <a:endParaRPr lang="en-US"/>
          </a:p>
        </p:txBody>
      </p:sp>
      <p:pic>
        <p:nvPicPr>
          <p:cNvPr id="6" name="Picture 5" descr="A screenshot of a computer&#10;&#10;AI-generated content may be incorrect.">
            <a:extLst>
              <a:ext uri="{FF2B5EF4-FFF2-40B4-BE49-F238E27FC236}">
                <a16:creationId xmlns:a16="http://schemas.microsoft.com/office/drawing/2014/main" id="{86C28E92-13E1-0315-F0FC-4D3E6A9C8B04}"/>
              </a:ext>
            </a:extLst>
          </p:cNvPr>
          <p:cNvPicPr>
            <a:picLocks noChangeAspect="1"/>
          </p:cNvPicPr>
          <p:nvPr/>
        </p:nvPicPr>
        <p:blipFill>
          <a:blip r:embed="rId2">
            <a:extLst>
              <a:ext uri="{28A0092B-C50C-407E-A947-70E740481C1C}">
                <a14:useLocalDpi xmlns:a14="http://schemas.microsoft.com/office/drawing/2010/main" val="0"/>
              </a:ext>
            </a:extLst>
          </a:blip>
          <a:srcRect l="2653" t="15785" r="3556" b="6095"/>
          <a:stretch/>
        </p:blipFill>
        <p:spPr>
          <a:xfrm>
            <a:off x="7074039" y="2102192"/>
            <a:ext cx="10600621" cy="6082616"/>
          </a:xfrm>
          <a:prstGeom prst="rect">
            <a:avLst/>
          </a:prstGeom>
          <a:ln>
            <a:solidFill>
              <a:srgbClr val="000000"/>
            </a:solidFill>
          </a:ln>
        </p:spPr>
      </p:pic>
      <p:cxnSp>
        <p:nvCxnSpPr>
          <p:cNvPr id="8" name="Straight Connector 7">
            <a:extLst>
              <a:ext uri="{FF2B5EF4-FFF2-40B4-BE49-F238E27FC236}">
                <a16:creationId xmlns:a16="http://schemas.microsoft.com/office/drawing/2014/main" id="{D18B4D99-4685-4890-39D8-F76B9BD0FE80}"/>
              </a:ext>
            </a:extLst>
          </p:cNvPr>
          <p:cNvCxnSpPr/>
          <p:nvPr/>
        </p:nvCxnSpPr>
        <p:spPr>
          <a:xfrm>
            <a:off x="7796463" y="6785811"/>
            <a:ext cx="170848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4E9DFBF6-7DCB-36B4-08B0-F62DDD7ECD44}"/>
              </a:ext>
            </a:extLst>
          </p:cNvPr>
          <p:cNvCxnSpPr>
            <a:cxnSpLocks/>
          </p:cNvCxnSpPr>
          <p:nvPr/>
        </p:nvCxnSpPr>
        <p:spPr>
          <a:xfrm>
            <a:off x="7130716" y="6793833"/>
            <a:ext cx="449178" cy="0"/>
          </a:xfrm>
          <a:prstGeom prst="line">
            <a:avLst/>
          </a:prstGeom>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E8CF7F78-9C1E-02F3-5201-D6F39D3275D2}"/>
              </a:ext>
            </a:extLst>
          </p:cNvPr>
          <p:cNvSpPr txBox="1"/>
          <p:nvPr/>
        </p:nvSpPr>
        <p:spPr>
          <a:xfrm>
            <a:off x="7796463" y="6350000"/>
            <a:ext cx="1957137" cy="369332"/>
          </a:xfrm>
          <a:prstGeom prst="rect">
            <a:avLst/>
          </a:prstGeom>
          <a:solidFill>
            <a:schemeClr val="bg1"/>
          </a:solidFill>
        </p:spPr>
        <p:txBody>
          <a:bodyPr wrap="square" rtlCol="0">
            <a:spAutoFit/>
          </a:bodyPr>
          <a:lstStyle/>
          <a:p>
            <a:r>
              <a:rPr lang="en-US" dirty="0"/>
              <a:t>Test  University</a:t>
            </a:r>
          </a:p>
        </p:txBody>
      </p:sp>
    </p:spTree>
    <p:extLst>
      <p:ext uri="{BB962C8B-B14F-4D97-AF65-F5344CB8AC3E}">
        <p14:creationId xmlns:p14="http://schemas.microsoft.com/office/powerpoint/2010/main" val="1810016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FE377A-9050-78D3-48BE-0649F5C1A0C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71249-D43B-4355-96CF-7534970D4045}"/>
              </a:ext>
            </a:extLst>
          </p:cNvPr>
          <p:cNvSpPr>
            <a:spLocks noGrp="1"/>
          </p:cNvSpPr>
          <p:nvPr>
            <p:ph type="title"/>
          </p:nvPr>
        </p:nvSpPr>
        <p:spPr>
          <a:xfrm>
            <a:off x="946404" y="559361"/>
            <a:ext cx="5143500" cy="2978527"/>
          </a:xfrm>
        </p:spPr>
        <p:txBody>
          <a:bodyPr anchor="b">
            <a:normAutofit/>
          </a:bodyPr>
          <a:lstStyle/>
          <a:p>
            <a:r>
              <a:rPr lang="en-US" dirty="0"/>
              <a:t>Selecting Programs to Apply To</a:t>
            </a:r>
            <a:endParaRPr lang="en-US" sz="6000" dirty="0"/>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860634"/>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B77921-1142-E238-234F-AFDF3876BF47}"/>
              </a:ext>
            </a:extLst>
          </p:cNvPr>
          <p:cNvSpPr>
            <a:spLocks noGrp="1"/>
          </p:cNvSpPr>
          <p:nvPr>
            <p:ph idx="1"/>
          </p:nvPr>
        </p:nvSpPr>
        <p:spPr>
          <a:xfrm>
            <a:off x="946404" y="4210812"/>
            <a:ext cx="5143500" cy="5116068"/>
          </a:xfrm>
        </p:spPr>
        <p:txBody>
          <a:bodyPr anchor="t">
            <a:normAutofit/>
          </a:bodyPr>
          <a:lstStyle/>
          <a:p>
            <a:r>
              <a:rPr lang="en-US" sz="3300" dirty="0">
                <a:latin typeface="Arial"/>
                <a:cs typeface="Arial"/>
              </a:rPr>
              <a:t>To remove a program you no longer wish to apply to, hover your cursor over the checkmark next to the program name and click the X</a:t>
            </a:r>
          </a:p>
          <a:p>
            <a:endParaRPr lang="en-US" sz="3300" dirty="0">
              <a:latin typeface="Arial"/>
              <a:cs typeface="Arial"/>
            </a:endParaRPr>
          </a:p>
          <a:p>
            <a:pPr marL="685800" lvl="1" indent="0">
              <a:buNone/>
            </a:pPr>
            <a:endParaRPr lang="en-US" sz="3300" dirty="0">
              <a:latin typeface="Arial"/>
              <a:cs typeface="Arial"/>
            </a:endParaRPr>
          </a:p>
          <a:p>
            <a:endParaRPr lang="en-US" sz="3300" dirty="0"/>
          </a:p>
        </p:txBody>
      </p:sp>
      <p:pic>
        <p:nvPicPr>
          <p:cNvPr id="5" name="Picture 4" descr="A screenshot of a computer&#10;&#10;AI-generated content may be incorrect.">
            <a:extLst>
              <a:ext uri="{FF2B5EF4-FFF2-40B4-BE49-F238E27FC236}">
                <a16:creationId xmlns:a16="http://schemas.microsoft.com/office/drawing/2014/main" id="{06E14C11-592B-87A8-A35F-0CF82DA12D6C}"/>
              </a:ext>
            </a:extLst>
          </p:cNvPr>
          <p:cNvPicPr>
            <a:picLocks noChangeAspect="1"/>
          </p:cNvPicPr>
          <p:nvPr/>
        </p:nvPicPr>
        <p:blipFill>
          <a:blip r:embed="rId2"/>
          <a:stretch>
            <a:fillRect/>
          </a:stretch>
        </p:blipFill>
        <p:spPr>
          <a:xfrm>
            <a:off x="6981444" y="2205105"/>
            <a:ext cx="10355580" cy="5876790"/>
          </a:xfrm>
          <a:prstGeom prst="rect">
            <a:avLst/>
          </a:prstGeom>
          <a:ln>
            <a:solidFill>
              <a:srgbClr val="000000"/>
            </a:solidFill>
          </a:ln>
        </p:spPr>
      </p:pic>
      <p:sp>
        <p:nvSpPr>
          <p:cNvPr id="4" name="Slide Number Placeholder 3">
            <a:extLst>
              <a:ext uri="{FF2B5EF4-FFF2-40B4-BE49-F238E27FC236}">
                <a16:creationId xmlns:a16="http://schemas.microsoft.com/office/drawing/2014/main" id="{48B12069-50C4-E941-A9AE-469E56F2E660}"/>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5</a:t>
            </a:fld>
            <a:endParaRPr lang="en-US"/>
          </a:p>
        </p:txBody>
      </p:sp>
      <p:cxnSp>
        <p:nvCxnSpPr>
          <p:cNvPr id="8" name="Straight Connector 7">
            <a:extLst>
              <a:ext uri="{FF2B5EF4-FFF2-40B4-BE49-F238E27FC236}">
                <a16:creationId xmlns:a16="http://schemas.microsoft.com/office/drawing/2014/main" id="{A94C8E32-032A-517A-9D34-E22525A9335A}"/>
              </a:ext>
            </a:extLst>
          </p:cNvPr>
          <p:cNvCxnSpPr>
            <a:cxnSpLocks/>
          </p:cNvCxnSpPr>
          <p:nvPr/>
        </p:nvCxnSpPr>
        <p:spPr>
          <a:xfrm>
            <a:off x="7053633" y="6737684"/>
            <a:ext cx="381882"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E64B2D7B-74A0-9DAA-129C-FA6DC8437972}"/>
              </a:ext>
            </a:extLst>
          </p:cNvPr>
          <p:cNvSpPr txBox="1"/>
          <p:nvPr/>
        </p:nvSpPr>
        <p:spPr>
          <a:xfrm>
            <a:off x="7644063" y="6350000"/>
            <a:ext cx="1957137" cy="369332"/>
          </a:xfrm>
          <a:prstGeom prst="rect">
            <a:avLst/>
          </a:prstGeom>
          <a:solidFill>
            <a:schemeClr val="bg1"/>
          </a:solidFill>
        </p:spPr>
        <p:txBody>
          <a:bodyPr wrap="square" rtlCol="0">
            <a:spAutoFit/>
          </a:bodyPr>
          <a:lstStyle/>
          <a:p>
            <a:r>
              <a:rPr lang="en-US" dirty="0"/>
              <a:t>Test  University</a:t>
            </a:r>
          </a:p>
        </p:txBody>
      </p:sp>
    </p:spTree>
    <p:extLst>
      <p:ext uri="{BB962C8B-B14F-4D97-AF65-F5344CB8AC3E}">
        <p14:creationId xmlns:p14="http://schemas.microsoft.com/office/powerpoint/2010/main" val="314061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8D62A1-88FA-E610-293F-9728E6419799}"/>
              </a:ext>
            </a:extLst>
          </p:cNvPr>
          <p:cNvSpPr>
            <a:spLocks noGrp="1"/>
          </p:cNvSpPr>
          <p:nvPr>
            <p:ph type="title"/>
          </p:nvPr>
        </p:nvSpPr>
        <p:spPr>
          <a:xfrm>
            <a:off x="946403" y="429137"/>
            <a:ext cx="5801238" cy="3108751"/>
          </a:xfrm>
        </p:spPr>
        <p:txBody>
          <a:bodyPr vert="horz" lIns="91440" tIns="45720" rIns="91440" bIns="45720" rtlCol="0" anchor="b">
            <a:normAutofit/>
          </a:bodyPr>
          <a:lstStyle/>
          <a:p>
            <a:pPr defTabSz="914400"/>
            <a:r>
              <a:rPr lang="en-US" dirty="0"/>
              <a:t>Selecting Programs to Apply To</a:t>
            </a:r>
            <a:endParaRPr lang="en-US" sz="6000" kern="1200" dirty="0">
              <a:solidFill>
                <a:schemeClr val="tx1"/>
              </a:solidFill>
              <a:latin typeface="+mj-lt"/>
              <a:ea typeface="+mj-ea"/>
              <a:cs typeface="+mj-cs"/>
            </a:endParaRPr>
          </a:p>
        </p:txBody>
      </p:sp>
      <p:sp>
        <p:nvSpPr>
          <p:cNvPr id="2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860634"/>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B651FE-45FC-4E25-8CD6-1D735D479488}"/>
              </a:ext>
            </a:extLst>
          </p:cNvPr>
          <p:cNvSpPr txBox="1">
            <a:spLocks/>
          </p:cNvSpPr>
          <p:nvPr/>
        </p:nvSpPr>
        <p:spPr>
          <a:xfrm>
            <a:off x="946404" y="4210812"/>
            <a:ext cx="5143500" cy="5116068"/>
          </a:xfrm>
          <a:prstGeom prst="rect">
            <a:avLst/>
          </a:prstGeom>
        </p:spPr>
        <p:txBody>
          <a:bodyPr vert="horz" lIns="91440" tIns="45720" rIns="91440" bIns="45720" rtlCol="0" anchor="t">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indent="-228600" defTabSz="914400">
              <a:spcBef>
                <a:spcPts val="1000"/>
              </a:spcBef>
            </a:pPr>
            <a:r>
              <a:rPr lang="en-US" sz="3300" dirty="0"/>
              <a:t>The DICAS search filter can be used to narrow your search</a:t>
            </a:r>
          </a:p>
          <a:p>
            <a:pPr indent="-228600" defTabSz="914400">
              <a:spcBef>
                <a:spcPts val="1000"/>
              </a:spcBef>
            </a:pPr>
            <a:r>
              <a:rPr lang="en-US" sz="3300" dirty="0"/>
              <a:t>To be able to see programs with application open dates in the future, check the Future Programs button </a:t>
            </a:r>
          </a:p>
        </p:txBody>
      </p:sp>
      <p:sp>
        <p:nvSpPr>
          <p:cNvPr id="4" name="Slide Number Placeholder 3">
            <a:extLst>
              <a:ext uri="{FF2B5EF4-FFF2-40B4-BE49-F238E27FC236}">
                <a16:creationId xmlns:a16="http://schemas.microsoft.com/office/drawing/2014/main" id="{2CE0427D-3BE5-D1CE-3C4B-E78FC8AEF944}"/>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B6F15528-21DE-4FAA-801E-634DDDAF4B2B}" type="slidenum">
              <a:rPr lang="en-US" sz="1200" smtClean="0">
                <a:solidFill>
                  <a:schemeClr val="tx1">
                    <a:tint val="75000"/>
                  </a:schemeClr>
                </a:solidFill>
              </a:rPr>
              <a:pPr>
                <a:spcAft>
                  <a:spcPts val="600"/>
                </a:spcAft>
              </a:pPr>
              <a:t>6</a:t>
            </a:fld>
            <a:endParaRPr lang="en-US" sz="1200">
              <a:solidFill>
                <a:schemeClr val="tx1">
                  <a:tint val="75000"/>
                </a:schemeClr>
              </a:solidFill>
            </a:endParaRPr>
          </a:p>
        </p:txBody>
      </p:sp>
      <p:pic>
        <p:nvPicPr>
          <p:cNvPr id="7" name="Picture 6" descr="A screenshot of a computer&#10;&#10;AI-generated content may be incorrect.">
            <a:extLst>
              <a:ext uri="{FF2B5EF4-FFF2-40B4-BE49-F238E27FC236}">
                <a16:creationId xmlns:a16="http://schemas.microsoft.com/office/drawing/2014/main" id="{CBFE1D0B-4589-CC83-E54A-465995A7088C}"/>
              </a:ext>
            </a:extLst>
          </p:cNvPr>
          <p:cNvPicPr>
            <a:picLocks noChangeAspect="1"/>
          </p:cNvPicPr>
          <p:nvPr/>
        </p:nvPicPr>
        <p:blipFill>
          <a:blip r:embed="rId3">
            <a:extLst>
              <a:ext uri="{28A0092B-C50C-407E-A947-70E740481C1C}">
                <a14:useLocalDpi xmlns:a14="http://schemas.microsoft.com/office/drawing/2010/main" val="0"/>
              </a:ext>
            </a:extLst>
          </a:blip>
          <a:srcRect l="3117" t="16326" r="3336" b="7053"/>
          <a:stretch/>
        </p:blipFill>
        <p:spPr>
          <a:xfrm>
            <a:off x="7107473" y="2276342"/>
            <a:ext cx="10162544" cy="5734315"/>
          </a:xfrm>
          <a:prstGeom prst="rect">
            <a:avLst/>
          </a:prstGeom>
          <a:ln>
            <a:solidFill>
              <a:srgbClr val="000000"/>
            </a:solidFill>
          </a:ln>
        </p:spPr>
      </p:pic>
    </p:spTree>
    <p:extLst>
      <p:ext uri="{BB962C8B-B14F-4D97-AF65-F5344CB8AC3E}">
        <p14:creationId xmlns:p14="http://schemas.microsoft.com/office/powerpoint/2010/main" val="2848860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5EE78-F383-6692-B10F-404E95F9DAF8}"/>
              </a:ext>
            </a:extLst>
          </p:cNvPr>
          <p:cNvSpPr>
            <a:spLocks noGrp="1"/>
          </p:cNvSpPr>
          <p:nvPr>
            <p:ph type="title"/>
          </p:nvPr>
        </p:nvSpPr>
        <p:spPr>
          <a:xfrm>
            <a:off x="946404" y="960120"/>
            <a:ext cx="7228332" cy="2221992"/>
          </a:xfrm>
        </p:spPr>
        <p:txBody>
          <a:bodyPr anchor="b">
            <a:normAutofit/>
          </a:bodyPr>
          <a:lstStyle/>
          <a:p>
            <a:r>
              <a:rPr lang="en-US" sz="6900"/>
              <a:t>Applying on DICAS: An Overview</a:t>
            </a:r>
          </a:p>
        </p:txBody>
      </p:sp>
      <p:sp>
        <p:nvSpPr>
          <p:cNvPr id="3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4F29BD-9C94-7257-4F41-C7577BFEF372}"/>
              </a:ext>
            </a:extLst>
          </p:cNvPr>
          <p:cNvSpPr>
            <a:spLocks noGrp="1"/>
          </p:cNvSpPr>
          <p:nvPr>
            <p:ph idx="1"/>
          </p:nvPr>
        </p:nvSpPr>
        <p:spPr>
          <a:xfrm>
            <a:off x="946404" y="3991356"/>
            <a:ext cx="7228332" cy="5321808"/>
          </a:xfrm>
        </p:spPr>
        <p:txBody>
          <a:bodyPr anchor="t">
            <a:normAutofit/>
          </a:bodyPr>
          <a:lstStyle/>
          <a:p>
            <a:pPr marL="0" indent="0">
              <a:buNone/>
            </a:pPr>
            <a:endParaRPr lang="en-US" sz="3300" dirty="0">
              <a:latin typeface="Arial"/>
              <a:cs typeface="Arial"/>
            </a:endParaRPr>
          </a:p>
          <a:p>
            <a:r>
              <a:rPr lang="en-US" sz="3300" dirty="0">
                <a:latin typeface="Arial"/>
                <a:cs typeface="Arial"/>
              </a:rPr>
              <a:t>Your DICAS application is split into 4 sections. You can complete the first 3 sections before selecting a program</a:t>
            </a:r>
          </a:p>
          <a:p>
            <a:endParaRPr lang="en-US" sz="3300" dirty="0">
              <a:latin typeface="Arial"/>
              <a:cs typeface="Arial"/>
            </a:endParaRPr>
          </a:p>
          <a:p>
            <a:pPr marL="685800" lvl="1" indent="0">
              <a:buNone/>
            </a:pPr>
            <a:endParaRPr lang="en-US" sz="3300" dirty="0">
              <a:latin typeface="Arial"/>
              <a:cs typeface="Arial"/>
            </a:endParaRPr>
          </a:p>
          <a:p>
            <a:endParaRPr lang="en-US" sz="3300" dirty="0"/>
          </a:p>
        </p:txBody>
      </p:sp>
      <p:pic>
        <p:nvPicPr>
          <p:cNvPr id="13" name="Picture 12" descr="A screenshot of a computer&#10;&#10;Description automatically generated">
            <a:extLst>
              <a:ext uri="{FF2B5EF4-FFF2-40B4-BE49-F238E27FC236}">
                <a16:creationId xmlns:a16="http://schemas.microsoft.com/office/drawing/2014/main" id="{FCE6F961-11A2-06AB-A11E-7B445CD37D2C}"/>
              </a:ext>
            </a:extLst>
          </p:cNvPr>
          <p:cNvPicPr>
            <a:picLocks noChangeAspect="1"/>
          </p:cNvPicPr>
          <p:nvPr/>
        </p:nvPicPr>
        <p:blipFill>
          <a:blip r:embed="rId2">
            <a:extLst>
              <a:ext uri="{28A0092B-C50C-407E-A947-70E740481C1C}">
                <a14:useLocalDpi xmlns:a14="http://schemas.microsoft.com/office/drawing/2010/main" val="0"/>
              </a:ext>
            </a:extLst>
          </a:blip>
          <a:srcRect l="9937" t="30442" r="10721" b="7455"/>
          <a:stretch/>
        </p:blipFill>
        <p:spPr>
          <a:xfrm>
            <a:off x="8608747" y="2725070"/>
            <a:ext cx="9245241" cy="5951955"/>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E4F239D2-0841-D43C-3CEF-E8CC18E91F8A}"/>
              </a:ext>
            </a:extLst>
          </p:cNvPr>
          <p:cNvSpPr>
            <a:spLocks noGrp="1"/>
          </p:cNvSpPr>
          <p:nvPr>
            <p:ph type="sldNum" sz="quarter" idx="12"/>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357939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133B8E-C4A3-D924-00FB-A335D4736D3E}"/>
              </a:ext>
            </a:extLst>
          </p:cNvPr>
          <p:cNvSpPr>
            <a:spLocks noGrp="1"/>
          </p:cNvSpPr>
          <p:nvPr>
            <p:ph type="title"/>
          </p:nvPr>
        </p:nvSpPr>
        <p:spPr>
          <a:xfrm>
            <a:off x="946404" y="960120"/>
            <a:ext cx="7228332" cy="2221992"/>
          </a:xfrm>
        </p:spPr>
        <p:txBody>
          <a:bodyPr anchor="b">
            <a:normAutofit/>
          </a:bodyPr>
          <a:lstStyle/>
          <a:p>
            <a:r>
              <a:rPr lang="en-US" sz="7500"/>
              <a:t>Personal Information</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3AEDD8-F5BA-F9AA-3103-359B53E7790A}"/>
              </a:ext>
            </a:extLst>
          </p:cNvPr>
          <p:cNvSpPr>
            <a:spLocks noGrp="1"/>
          </p:cNvSpPr>
          <p:nvPr>
            <p:ph idx="1"/>
          </p:nvPr>
        </p:nvSpPr>
        <p:spPr>
          <a:xfrm>
            <a:off x="946404" y="3991356"/>
            <a:ext cx="6214039" cy="5321808"/>
          </a:xfrm>
        </p:spPr>
        <p:txBody>
          <a:bodyPr anchor="t">
            <a:normAutofit lnSpcReduction="10000"/>
          </a:bodyPr>
          <a:lstStyle/>
          <a:p>
            <a:r>
              <a:rPr lang="en-US" sz="4000" dirty="0"/>
              <a:t>In this section, you will provide basic background information about yourself</a:t>
            </a:r>
          </a:p>
          <a:p>
            <a:pPr lvl="1"/>
            <a:r>
              <a:rPr lang="en-US" sz="3200" dirty="0"/>
              <a:t>Biographic Information</a:t>
            </a:r>
          </a:p>
          <a:p>
            <a:pPr lvl="1"/>
            <a:r>
              <a:rPr lang="en-US" sz="3200" dirty="0"/>
              <a:t>Contact Information</a:t>
            </a:r>
          </a:p>
          <a:p>
            <a:pPr lvl="1"/>
            <a:r>
              <a:rPr lang="en-US" sz="3200" dirty="0"/>
              <a:t>Race &amp; Ethnicity </a:t>
            </a:r>
          </a:p>
          <a:p>
            <a:pPr lvl="1"/>
            <a:r>
              <a:rPr lang="en-US" sz="3200" dirty="0"/>
              <a:t>Citizenship Information</a:t>
            </a:r>
          </a:p>
          <a:p>
            <a:pPr lvl="1"/>
            <a:r>
              <a:rPr lang="en-US" sz="3200" dirty="0"/>
              <a:t>Other Information</a:t>
            </a:r>
          </a:p>
          <a:p>
            <a:pPr lvl="1"/>
            <a:r>
              <a:rPr lang="en-US" sz="3200" dirty="0"/>
              <a:t>Release Statement</a:t>
            </a:r>
          </a:p>
        </p:txBody>
      </p:sp>
      <p:pic>
        <p:nvPicPr>
          <p:cNvPr id="5" name="Picture 4" descr="A screenshot of a computer&#10;&#10;Description automatically generated">
            <a:extLst>
              <a:ext uri="{FF2B5EF4-FFF2-40B4-BE49-F238E27FC236}">
                <a16:creationId xmlns:a16="http://schemas.microsoft.com/office/drawing/2014/main" id="{82657CEC-CF07-41A3-FDA3-884816351A3A}"/>
              </a:ext>
            </a:extLst>
          </p:cNvPr>
          <p:cNvPicPr>
            <a:picLocks noChangeAspect="1"/>
          </p:cNvPicPr>
          <p:nvPr/>
        </p:nvPicPr>
        <p:blipFill>
          <a:blip r:embed="rId2">
            <a:extLst>
              <a:ext uri="{28A0092B-C50C-407E-A947-70E740481C1C}">
                <a14:useLocalDpi xmlns:a14="http://schemas.microsoft.com/office/drawing/2010/main" val="0"/>
              </a:ext>
            </a:extLst>
          </a:blip>
          <a:srcRect l="9842" t="31119" r="11083" b="9225"/>
          <a:stretch/>
        </p:blipFill>
        <p:spPr>
          <a:xfrm>
            <a:off x="8106847" y="2482596"/>
            <a:ext cx="8576441" cy="532180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4D277E0C-991E-DD3C-C103-A5F82F7B018E}"/>
              </a:ext>
            </a:extLst>
          </p:cNvPr>
          <p:cNvSpPr>
            <a:spLocks noGrp="1"/>
          </p:cNvSpPr>
          <p:nvPr>
            <p:ph type="sldNum" sz="quarter" idx="12"/>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3328165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494A9-B462-8067-8B20-468AD7AA120C}"/>
              </a:ext>
            </a:extLst>
          </p:cNvPr>
          <p:cNvSpPr>
            <a:spLocks noGrp="1"/>
          </p:cNvSpPr>
          <p:nvPr>
            <p:ph type="title"/>
          </p:nvPr>
        </p:nvSpPr>
        <p:spPr>
          <a:xfrm>
            <a:off x="946404" y="960120"/>
            <a:ext cx="7228332" cy="2221992"/>
          </a:xfrm>
        </p:spPr>
        <p:txBody>
          <a:bodyPr anchor="b">
            <a:normAutofit/>
          </a:bodyPr>
          <a:lstStyle/>
          <a:p>
            <a:r>
              <a:rPr lang="en-US" sz="7500" dirty="0"/>
              <a:t>Academic History</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99BF2C-CEA3-A80A-0A1B-3CB617F1350D}"/>
              </a:ext>
            </a:extLst>
          </p:cNvPr>
          <p:cNvSpPr>
            <a:spLocks noGrp="1"/>
          </p:cNvSpPr>
          <p:nvPr>
            <p:ph idx="1"/>
          </p:nvPr>
        </p:nvSpPr>
        <p:spPr>
          <a:xfrm>
            <a:off x="946404" y="3837541"/>
            <a:ext cx="7228332" cy="5936415"/>
          </a:xfrm>
        </p:spPr>
        <p:txBody>
          <a:bodyPr anchor="t">
            <a:normAutofit/>
          </a:bodyPr>
          <a:lstStyle/>
          <a:p>
            <a:r>
              <a:rPr lang="en-US" sz="3600" dirty="0"/>
              <a:t>In this section, you will provide information about your academic performance</a:t>
            </a:r>
          </a:p>
          <a:p>
            <a:r>
              <a:rPr lang="en-US" sz="3600" dirty="0"/>
              <a:t>You must input all of your undergraduate and graduate information (if applicable) from all previously attended schools</a:t>
            </a:r>
          </a:p>
        </p:txBody>
      </p:sp>
      <p:pic>
        <p:nvPicPr>
          <p:cNvPr id="5" name="Picture 4" descr="A screenshot of a computer&#10;&#10;Description automatically generated">
            <a:extLst>
              <a:ext uri="{FF2B5EF4-FFF2-40B4-BE49-F238E27FC236}">
                <a16:creationId xmlns:a16="http://schemas.microsoft.com/office/drawing/2014/main" id="{B1D4A125-1B91-E820-137B-78E5C425ECD1}"/>
              </a:ext>
            </a:extLst>
          </p:cNvPr>
          <p:cNvPicPr>
            <a:picLocks noChangeAspect="1"/>
          </p:cNvPicPr>
          <p:nvPr/>
        </p:nvPicPr>
        <p:blipFill>
          <a:blip r:embed="rId2">
            <a:extLst>
              <a:ext uri="{28A0092B-C50C-407E-A947-70E740481C1C}">
                <a14:useLocalDpi xmlns:a14="http://schemas.microsoft.com/office/drawing/2010/main" val="0"/>
              </a:ext>
            </a:extLst>
          </a:blip>
          <a:srcRect l="5411" t="38120" r="21788" b="5831"/>
          <a:stretch/>
        </p:blipFill>
        <p:spPr>
          <a:xfrm>
            <a:off x="8703033" y="3559302"/>
            <a:ext cx="9056670" cy="573492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905260AE-5190-C5F6-6D99-4179AD4AA7A7}"/>
              </a:ext>
            </a:extLst>
          </p:cNvPr>
          <p:cNvSpPr>
            <a:spLocks noGrp="1"/>
          </p:cNvSpPr>
          <p:nvPr>
            <p:ph type="sldNum" sz="quarter" idx="12"/>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3181618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11807</TotalTime>
  <Words>1206</Words>
  <Application>Microsoft Office PowerPoint</Application>
  <PresentationFormat>Custom</PresentationFormat>
  <Paragraphs>123</Paragraphs>
  <Slides>23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Aptos Display</vt:lpstr>
      <vt:lpstr>Arial</vt:lpstr>
      <vt:lpstr>Calibri</vt:lpstr>
      <vt:lpstr>Helvetica</vt:lpstr>
      <vt:lpstr>ITC Avant Garde Gothic Bold</vt:lpstr>
      <vt:lpstr>Lato</vt:lpstr>
      <vt:lpstr>Office Theme</vt:lpstr>
      <vt:lpstr> A Guide to DICAS: Dietetics Inclusive Centralized Application Service – Overview for DPD Applicants </vt:lpstr>
      <vt:lpstr>What is DICAS?</vt:lpstr>
      <vt:lpstr>Setting Up Your Profile</vt:lpstr>
      <vt:lpstr>Selecting Programs to Apply To</vt:lpstr>
      <vt:lpstr>Selecting Programs to Apply To</vt:lpstr>
      <vt:lpstr>Selecting Programs to Apply To</vt:lpstr>
      <vt:lpstr>Applying on DICAS: An Overview</vt:lpstr>
      <vt:lpstr>Personal Information</vt:lpstr>
      <vt:lpstr>Academic History</vt:lpstr>
      <vt:lpstr>Academic History</vt:lpstr>
      <vt:lpstr>Academic History</vt:lpstr>
      <vt:lpstr>Academic History</vt:lpstr>
      <vt:lpstr>Supporting Information</vt:lpstr>
      <vt:lpstr>Program Materials</vt:lpstr>
      <vt:lpstr>Submitting Your Application</vt:lpstr>
      <vt:lpstr>Submitting Your Application</vt:lpstr>
      <vt:lpstr>Checking Status</vt:lpstr>
      <vt:lpstr>Important Standardized Dates</vt:lpstr>
      <vt:lpstr>Applying to a Program at your Current Institution</vt:lpstr>
      <vt:lpstr>Receiving Multiple Offers</vt:lpstr>
      <vt:lpstr>Receiving Multiple Offers</vt:lpstr>
      <vt:lpstr>Applicant Training Video and Resources</vt:lpstr>
      <vt:lpstr>DICAS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Guide to DICAS: Dietary Inclusive Centralized Application Service Student Overview</dc:title>
  <dc:creator>Lauren Bozich</dc:creator>
  <cp:lastModifiedBy>Colleen McCrief</cp:lastModifiedBy>
  <cp:revision>15</cp:revision>
  <dcterms:created xsi:type="dcterms:W3CDTF">2024-09-23T16:39:17Z</dcterms:created>
  <dcterms:modified xsi:type="dcterms:W3CDTF">2025-02-21T20:06:25Z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2024-07-17T00:00:00Z</vt:filetime>
  </property>
  <property fmtid="{D5CDD505-2E9C-101B-9397-08002B2CF9AE}" pid="3" name="LastSaved">
    <vt:filetime>2024-09-23T00:00:00Z</vt:filetime>
  </property>
  <property fmtid="{D5CDD505-2E9C-101B-9397-08002B2CF9AE}" pid="4" name="Producer">
    <vt:lpwstr>macOS Version 14.5 (Build 23F79) Quartz PDFContext</vt:lpwstr>
  </property>
</Properties>
</file>